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6.xml" ContentType="application/vnd.openxmlformats-officedocument.presentationml.notesSlide+xml"/>
  <Override PartName="/ppt/tags/tag2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ppt/tags/tag31.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34.xml" ContentType="application/vnd.openxmlformats-officedocument.presentationml.notesSlide+xml"/>
  <Override PartName="/ppt/tags/tag34.xml" ContentType="application/vnd.openxmlformats-officedocument.presentationml.tags+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39.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40.xml" ContentType="application/vnd.openxmlformats-officedocument.presentationml.notesSlide+xml"/>
  <Override PartName="/ppt/tags/tag40.xml" ContentType="application/vnd.openxmlformats-officedocument.presentationml.tags+xml"/>
  <Override PartName="/ppt/notesSlides/notesSlide41.xml" ContentType="application/vnd.openxmlformats-officedocument.presentationml.notesSlide+xml"/>
  <Override PartName="/ppt/tags/tag41.xml" ContentType="application/vnd.openxmlformats-officedocument.presentationml.tags+xml"/>
  <Override PartName="/ppt/notesSlides/notesSlide42.xml" ContentType="application/vnd.openxmlformats-officedocument.presentationml.notesSlide+xml"/>
  <Override PartName="/ppt/tags/tag42.xml" ContentType="application/vnd.openxmlformats-officedocument.presentationml.tags+xml"/>
  <Override PartName="/ppt/notesSlides/notesSlide43.xml" ContentType="application/vnd.openxmlformats-officedocument.presentationml.notesSlide+xml"/>
  <Override PartName="/ppt/tags/tag43.xml" ContentType="application/vnd.openxmlformats-officedocument.presentationml.tags+xml"/>
  <Override PartName="/ppt/notesSlides/notesSlide44.xml" ContentType="application/vnd.openxmlformats-officedocument.presentationml.notesSlide+xml"/>
  <Override PartName="/ppt/tags/tag44.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4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51.xml" ContentType="application/vnd.openxmlformats-officedocument.presentationml.tags+xml"/>
  <Override PartName="/ppt/notesSlides/notesSlide52.xml" ContentType="application/vnd.openxmlformats-officedocument.presentationml.notesSlide+xml"/>
  <Override PartName="/ppt/tags/tag52.xml" ContentType="application/vnd.openxmlformats-officedocument.presentationml.tags+xml"/>
  <Override PartName="/ppt/notesSlides/notesSlide53.xml" ContentType="application/vnd.openxmlformats-officedocument.presentationml.notesSlide+xml"/>
  <Override PartName="/ppt/tags/tag53.xml" ContentType="application/vnd.openxmlformats-officedocument.presentationml.tags+xml"/>
  <Override PartName="/ppt/notesSlides/notesSlide54.xml" ContentType="application/vnd.openxmlformats-officedocument.presentationml.notesSlide+xml"/>
  <Override PartName="/ppt/tags/tag54.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57.xml" ContentType="application/vnd.openxmlformats-officedocument.presentationml.tags+xml"/>
  <Override PartName="/ppt/notesSlides/notesSlide59.xml" ContentType="application/vnd.openxmlformats-officedocument.presentationml.notesSlide+xml"/>
  <Override PartName="/ppt/tags/tag58.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59.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62.xml" ContentType="application/vnd.openxmlformats-officedocument.presentationml.tags+xml"/>
  <Override PartName="/ppt/notesSlides/notesSlide68.xml" ContentType="application/vnd.openxmlformats-officedocument.presentationml.notesSlide+xml"/>
  <Override PartName="/ppt/tags/tag63.xml" ContentType="application/vnd.openxmlformats-officedocument.presentationml.tags+xml"/>
  <Override PartName="/ppt/notesSlides/notesSlide69.xml" ContentType="application/vnd.openxmlformats-officedocument.presentationml.notesSlide+xml"/>
  <Override PartName="/ppt/tags/tag64.xml" ContentType="application/vnd.openxmlformats-officedocument.presentationml.tags+xml"/>
  <Override PartName="/ppt/notesSlides/notesSlide70.xml" ContentType="application/vnd.openxmlformats-officedocument.presentationml.notesSlide+xml"/>
  <Override PartName="/ppt/tags/tag65.xml" ContentType="application/vnd.openxmlformats-officedocument.presentationml.tags+xml"/>
  <Override PartName="/ppt/notesSlides/notesSlide7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68.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76.xml" ContentType="application/vnd.openxmlformats-officedocument.presentationml.tags+xml"/>
  <Override PartName="/ppt/notesSlides/notesSlide78.xml" ContentType="application/vnd.openxmlformats-officedocument.presentationml.notesSlide+xml"/>
  <Override PartName="/ppt/tags/tag77.xml" ContentType="application/vnd.openxmlformats-officedocument.presentationml.tags+xml"/>
  <Override PartName="/ppt/notesSlides/notesSlide79.xml" ContentType="application/vnd.openxmlformats-officedocument.presentationml.notesSlide+xml"/>
  <Override PartName="/ppt/tags/tag78.xml" ContentType="application/vnd.openxmlformats-officedocument.presentationml.tags+xml"/>
  <Override PartName="/ppt/notesSlides/notesSlide80.xml" ContentType="application/vnd.openxmlformats-officedocument.presentationml.notesSlide+xml"/>
  <Override PartName="/ppt/tags/tag79.xml" ContentType="application/vnd.openxmlformats-officedocument.presentationml.tags+xml"/>
  <Override PartName="/ppt/notesSlides/notesSlide81.xml" ContentType="application/vnd.openxmlformats-officedocument.presentationml.notesSlide+xml"/>
  <Override PartName="/ppt/tags/tag80.xml" ContentType="application/vnd.openxmlformats-officedocument.presentationml.tags+xml"/>
  <Override PartName="/ppt/notesSlides/notesSlide82.xml" ContentType="application/vnd.openxmlformats-officedocument.presentationml.notesSlide+xml"/>
  <Override PartName="/ppt/tags/tag81.xml" ContentType="application/vnd.openxmlformats-officedocument.presentationml.tags+xml"/>
  <Override PartName="/ppt/notesSlides/notesSlide83.xml" ContentType="application/vnd.openxmlformats-officedocument.presentationml.notesSlide+xml"/>
  <Override PartName="/ppt/tags/tag82.xml" ContentType="application/vnd.openxmlformats-officedocument.presentationml.tags+xml"/>
  <Override PartName="/ppt/notesSlides/notesSlide84.xml" ContentType="application/vnd.openxmlformats-officedocument.presentationml.notesSlide+xml"/>
  <Override PartName="/ppt/tags/tag83.xml" ContentType="application/vnd.openxmlformats-officedocument.presentationml.tags+xml"/>
  <Override PartName="/ppt/notesSlides/notesSlide85.xml" ContentType="application/vnd.openxmlformats-officedocument.presentationml.notesSlide+xml"/>
  <Override PartName="/ppt/tags/tag84.xml" ContentType="application/vnd.openxmlformats-officedocument.presentationml.tags+xml"/>
  <Override PartName="/ppt/notesSlides/notesSlide86.xml" ContentType="application/vnd.openxmlformats-officedocument.presentationml.notesSlide+xml"/>
  <Override PartName="/ppt/tags/tag85.xml" ContentType="application/vnd.openxmlformats-officedocument.presentationml.tags+xml"/>
  <Override PartName="/ppt/notesSlides/notesSlide87.xml" ContentType="application/vnd.openxmlformats-officedocument.presentationml.notesSlide+xml"/>
  <Override PartName="/ppt/tags/tag86.xml" ContentType="application/vnd.openxmlformats-officedocument.presentationml.tags+xml"/>
  <Override PartName="/ppt/notesSlides/notesSlide88.xml" ContentType="application/vnd.openxmlformats-officedocument.presentationml.notesSlide+xml"/>
  <Override PartName="/ppt/tags/tag87.xml" ContentType="application/vnd.openxmlformats-officedocument.presentationml.tags+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792" r:id="rId1"/>
  </p:sldMasterIdLst>
  <p:notesMasterIdLst>
    <p:notesMasterId r:id="rId92"/>
  </p:notesMasterIdLst>
  <p:handoutMasterIdLst>
    <p:handoutMasterId r:id="rId93"/>
  </p:handoutMasterIdLst>
  <p:sldIdLst>
    <p:sldId id="474" r:id="rId2"/>
    <p:sldId id="476" r:id="rId3"/>
    <p:sldId id="258" r:id="rId4"/>
    <p:sldId id="505" r:id="rId5"/>
    <p:sldId id="260" r:id="rId6"/>
    <p:sldId id="447" r:id="rId7"/>
    <p:sldId id="464" r:id="rId8"/>
    <p:sldId id="381" r:id="rId9"/>
    <p:sldId id="386" r:id="rId10"/>
    <p:sldId id="379" r:id="rId11"/>
    <p:sldId id="380" r:id="rId12"/>
    <p:sldId id="450" r:id="rId13"/>
    <p:sldId id="448" r:id="rId14"/>
    <p:sldId id="449" r:id="rId15"/>
    <p:sldId id="270" r:id="rId16"/>
    <p:sldId id="271" r:id="rId17"/>
    <p:sldId id="422" r:id="rId18"/>
    <p:sldId id="423" r:id="rId19"/>
    <p:sldId id="412" r:id="rId20"/>
    <p:sldId id="506" r:id="rId21"/>
    <p:sldId id="507" r:id="rId22"/>
    <p:sldId id="508" r:id="rId23"/>
    <p:sldId id="477" r:id="rId24"/>
    <p:sldId id="475" r:id="rId25"/>
    <p:sldId id="375" r:id="rId26"/>
    <p:sldId id="413" r:id="rId27"/>
    <p:sldId id="276" r:id="rId28"/>
    <p:sldId id="275" r:id="rId29"/>
    <p:sldId id="415" r:id="rId30"/>
    <p:sldId id="468" r:id="rId31"/>
    <p:sldId id="469" r:id="rId32"/>
    <p:sldId id="420" r:id="rId33"/>
    <p:sldId id="327" r:id="rId34"/>
    <p:sldId id="309" r:id="rId35"/>
    <p:sldId id="350" r:id="rId36"/>
    <p:sldId id="414" r:id="rId37"/>
    <p:sldId id="280" r:id="rId38"/>
    <p:sldId id="421" r:id="rId39"/>
    <p:sldId id="334" r:id="rId40"/>
    <p:sldId id="417" r:id="rId41"/>
    <p:sldId id="479" r:id="rId42"/>
    <p:sldId id="382" r:id="rId43"/>
    <p:sldId id="358" r:id="rId44"/>
    <p:sldId id="360" r:id="rId45"/>
    <p:sldId id="363" r:id="rId46"/>
    <p:sldId id="317" r:id="rId47"/>
    <p:sldId id="426" r:id="rId48"/>
    <p:sldId id="343" r:id="rId49"/>
    <p:sldId id="342" r:id="rId50"/>
    <p:sldId id="290" r:id="rId51"/>
    <p:sldId id="346" r:id="rId52"/>
    <p:sldId id="383" r:id="rId53"/>
    <p:sldId id="354" r:id="rId54"/>
    <p:sldId id="355" r:id="rId55"/>
    <p:sldId id="480" r:id="rId56"/>
    <p:sldId id="424" r:id="rId57"/>
    <p:sldId id="284" r:id="rId58"/>
    <p:sldId id="285" r:id="rId59"/>
    <p:sldId id="384" r:id="rId60"/>
    <p:sldId id="369" r:id="rId61"/>
    <p:sldId id="462" r:id="rId62"/>
    <p:sldId id="419" r:id="rId63"/>
    <p:sldId id="287" r:id="rId64"/>
    <p:sldId id="463" r:id="rId65"/>
    <p:sldId id="291" r:id="rId66"/>
    <p:sldId id="292" r:id="rId67"/>
    <p:sldId id="307" r:id="rId68"/>
    <p:sldId id="430" r:id="rId69"/>
    <p:sldId id="457" r:id="rId70"/>
    <p:sldId id="344" r:id="rId71"/>
    <p:sldId id="458" r:id="rId72"/>
    <p:sldId id="345" r:id="rId73"/>
    <p:sldId id="337" r:id="rId74"/>
    <p:sldId id="319" r:id="rId75"/>
    <p:sldId id="330" r:id="rId76"/>
    <p:sldId id="333" r:id="rId77"/>
    <p:sldId id="321" r:id="rId78"/>
    <p:sldId id="481" r:id="rId79"/>
    <p:sldId id="483" r:id="rId80"/>
    <p:sldId id="484" r:id="rId81"/>
    <p:sldId id="485" r:id="rId82"/>
    <p:sldId id="486" r:id="rId83"/>
    <p:sldId id="488" r:id="rId84"/>
    <p:sldId id="492" r:id="rId85"/>
    <p:sldId id="493" r:id="rId86"/>
    <p:sldId id="494" r:id="rId87"/>
    <p:sldId id="496" r:id="rId88"/>
    <p:sldId id="499" r:id="rId89"/>
    <p:sldId id="501" r:id="rId90"/>
    <p:sldId id="503" r:id="rId91"/>
  </p:sldIdLst>
  <p:sldSz cx="9144000" cy="6858000" type="screen4x3"/>
  <p:notesSz cx="6858000" cy="9144000"/>
  <p:embeddedFontLst>
    <p:embeddedFont>
      <p:font typeface="Comic Sans MS" panose="030F0702030302020204" pitchFamily="66" charset="0"/>
      <p:regular r:id="rId94"/>
      <p:bold r:id="rId95"/>
    </p:embeddedFont>
    <p:embeddedFont>
      <p:font typeface="MS PGothic" panose="020B0600070205080204" pitchFamily="34" charset="-128"/>
      <p:regular r:id="rId96"/>
    </p:embeddedFont>
    <p:embeddedFont>
      <p:font typeface="MS PGothic" panose="020B0600070205080204" pitchFamily="34" charset="-128"/>
      <p:regular r:id="rId96"/>
    </p:embeddedFont>
    <p:embeddedFont>
      <p:font typeface="SAS Monospace" panose="020B0609020202020204" pitchFamily="49" charset="0"/>
      <p:regular r:id="rId97"/>
    </p:embeddedFont>
    <p:embeddedFont>
      <p:font typeface="Arial Narrow" panose="020B0606020202030204" pitchFamily="34" charset="0"/>
      <p:regular r:id="rId98"/>
      <p:bold r:id="rId99"/>
      <p:italic r:id="rId100"/>
      <p:boldItalic r:id="rId101"/>
    </p:embeddedFont>
    <p:embeddedFont>
      <p:font typeface="Monotype Sorts" panose="05010101010101010101" pitchFamily="2" charset="2"/>
      <p:regular r:id="rId102"/>
    </p:embeddedFont>
  </p:embeddedFontLst>
  <p:custDataLst>
    <p:tags r:id="rId103"/>
  </p:custDataLst>
  <p:defaultTextStyle>
    <a:defPPr>
      <a:defRPr lang="en-US"/>
    </a:defPPr>
    <a:lvl1pPr algn="l" rtl="0" eaLnBrk="0" fontAlgn="base" hangingPunct="0">
      <a:spcBef>
        <a:spcPct val="0"/>
      </a:spcBef>
      <a:spcAft>
        <a:spcPct val="0"/>
      </a:spcAft>
      <a:buNone/>
      <a:defRPr kumimoji="0" lang="en-US" sz="2400" b="0" i="0" u="none" kern="1200" baseline="0">
        <a:solidFill>
          <a:schemeClr val="tx1"/>
        </a:solidFill>
        <a:latin typeface="Arial"/>
        <a:ea typeface="+mn-ea"/>
        <a:cs typeface="+mn-cs"/>
      </a:defRPr>
    </a:lvl1pPr>
    <a:lvl2pPr marL="457200" algn="l" rtl="0" eaLnBrk="0" fontAlgn="base" hangingPunct="0">
      <a:spcBef>
        <a:spcPct val="0"/>
      </a:spcBef>
      <a:spcAft>
        <a:spcPct val="0"/>
      </a:spcAft>
      <a:buNone/>
      <a:defRPr kumimoji="0" lang="en-US" sz="2400" b="0" i="0" u="none" kern="1200" baseline="0">
        <a:solidFill>
          <a:schemeClr val="tx1"/>
        </a:solidFill>
        <a:latin typeface="Arial"/>
        <a:ea typeface="+mn-ea"/>
        <a:cs typeface="+mn-cs"/>
      </a:defRPr>
    </a:lvl2pPr>
    <a:lvl3pPr marL="914400" algn="l" rtl="0" eaLnBrk="0" fontAlgn="base" hangingPunct="0">
      <a:spcBef>
        <a:spcPct val="0"/>
      </a:spcBef>
      <a:spcAft>
        <a:spcPct val="0"/>
      </a:spcAft>
      <a:buNone/>
      <a:defRPr kumimoji="0" lang="en-US" sz="2400" b="0" i="0" u="none" kern="1200" baseline="0">
        <a:solidFill>
          <a:schemeClr val="tx1"/>
        </a:solidFill>
        <a:latin typeface="Arial"/>
        <a:ea typeface="+mn-ea"/>
        <a:cs typeface="+mn-cs"/>
      </a:defRPr>
    </a:lvl3pPr>
    <a:lvl4pPr marL="1371600" algn="l" rtl="0" eaLnBrk="0" fontAlgn="base" hangingPunct="0">
      <a:spcBef>
        <a:spcPct val="0"/>
      </a:spcBef>
      <a:spcAft>
        <a:spcPct val="0"/>
      </a:spcAft>
      <a:buNone/>
      <a:defRPr kumimoji="0" lang="en-US" sz="2400" b="0" i="0" u="none" kern="1200" baseline="0">
        <a:solidFill>
          <a:schemeClr val="tx1"/>
        </a:solidFill>
        <a:latin typeface="Arial"/>
        <a:ea typeface="+mn-ea"/>
        <a:cs typeface="+mn-cs"/>
      </a:defRPr>
    </a:lvl4pPr>
    <a:lvl5pPr marL="1828800" algn="l" rtl="0" eaLnBrk="0" fontAlgn="base" hangingPunct="0">
      <a:spcBef>
        <a:spcPct val="0"/>
      </a:spcBef>
      <a:spcAft>
        <a:spcPct val="0"/>
      </a:spcAft>
      <a:buNone/>
      <a:defRPr kumimoji="0" lang="en-US" sz="2400" b="0" i="0" u="none" kern="1200" baseline="0">
        <a:solidFill>
          <a:schemeClr val="tx1"/>
        </a:solidFill>
        <a:latin typeface="Arial"/>
        <a:ea typeface="+mn-ea"/>
        <a:cs typeface="+mn-cs"/>
      </a:defRPr>
    </a:lvl5pPr>
    <a:lvl6pPr marL="2286000" algn="l" defTabSz="914400" rtl="0" eaLnBrk="1" latinLnBrk="0" hangingPunct="1">
      <a:defRPr sz="2400" kern="1200">
        <a:solidFill>
          <a:schemeClr val="tx1"/>
        </a:solidFill>
        <a:latin typeface="Arial" pitchFamily="34" charset="0"/>
        <a:ea typeface="+mn-ea"/>
        <a:cs typeface="+mn-cs"/>
      </a:defRPr>
    </a:lvl6pPr>
    <a:lvl7pPr marL="2743200" algn="l" defTabSz="914400" rtl="0" eaLnBrk="1" latinLnBrk="0" hangingPunct="1">
      <a:defRPr sz="2400" kern="1200">
        <a:solidFill>
          <a:schemeClr val="tx1"/>
        </a:solidFill>
        <a:latin typeface="Arial" pitchFamily="34" charset="0"/>
        <a:ea typeface="+mn-ea"/>
        <a:cs typeface="+mn-cs"/>
      </a:defRPr>
    </a:lvl7pPr>
    <a:lvl8pPr marL="3200400" algn="l" defTabSz="914400" rtl="0" eaLnBrk="1" latinLnBrk="0" hangingPunct="1">
      <a:defRPr sz="2400" kern="1200">
        <a:solidFill>
          <a:schemeClr val="tx1"/>
        </a:solidFill>
        <a:latin typeface="Arial" pitchFamily="34" charset="0"/>
        <a:ea typeface="+mn-ea"/>
        <a:cs typeface="+mn-cs"/>
      </a:defRPr>
    </a:lvl8pPr>
    <a:lvl9pPr marL="3657600" algn="l" defTabSz="914400" rtl="0" eaLnBrk="1" latinLnBrk="0" hangingPunct="1">
      <a:defRPr sz="2400"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530" userDrawn="1">
          <p15:clr>
            <a:srgbClr val="A4A3A4"/>
          </p15:clr>
        </p15:guide>
        <p15:guide id="2" orient="horz" pos="864" userDrawn="1">
          <p15:clr>
            <a:srgbClr val="A4A3A4"/>
          </p15:clr>
        </p15:guide>
        <p15:guide id="3" pos="2880" userDrawn="1">
          <p15:clr>
            <a:srgbClr val="A4A3A4"/>
          </p15:clr>
        </p15:guide>
        <p15:guide id="4" pos="864" userDrawn="1">
          <p15:clr>
            <a:srgbClr val="A4A3A4"/>
          </p15:clr>
        </p15:guide>
        <p15:guide id="6" pos="43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6600"/>
    <a:srgbClr val="800080"/>
    <a:srgbClr val="008080"/>
    <a:srgbClr val="990033"/>
    <a:srgbClr val="FFFFFF"/>
    <a:srgbClr val="000000"/>
    <a:srgbClr val="0070C0"/>
    <a:srgbClr val="080000"/>
    <a:srgbClr val="07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9456" autoAdjust="0"/>
    <p:restoredTop sz="89711" autoAdjust="0"/>
  </p:normalViewPr>
  <p:slideViewPr>
    <p:cSldViewPr snapToGrid="0">
      <p:cViewPr varScale="1">
        <p:scale>
          <a:sx n="115" d="100"/>
          <a:sy n="115" d="100"/>
        </p:scale>
        <p:origin x="2160" y="96"/>
      </p:cViewPr>
      <p:guideLst>
        <p:guide orient="horz" pos="530"/>
        <p:guide orient="horz" pos="864"/>
        <p:guide pos="2880"/>
        <p:guide pos="864"/>
        <p:guide pos="432"/>
      </p:guideLst>
    </p:cSldViewPr>
  </p:slideViewPr>
  <p:notesTextViewPr>
    <p:cViewPr>
      <p:scale>
        <a:sx n="100" d="100"/>
        <a:sy n="100" d="100"/>
      </p:scale>
      <p:origin x="0" y="0"/>
    </p:cViewPr>
  </p:notesTextViewPr>
  <p:sorterViewPr>
    <p:cViewPr varScale="1">
      <p:scale>
        <a:sx n="1" d="1"/>
        <a:sy n="1" d="1"/>
      </p:scale>
      <p:origin x="0" y="-35966"/>
    </p:cViewPr>
  </p:sorterViewPr>
  <p:notesViewPr>
    <p:cSldViewPr snapToGrid="0">
      <p:cViewPr varScale="1">
        <p:scale>
          <a:sx n="65" d="100"/>
          <a:sy n="65" d="100"/>
        </p:scale>
        <p:origin x="2578" y="4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4.fntdata"/><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7.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55388BB-3290-4653-9FE3-7DA63E7DAC3E}" type="datetimeFigureOut">
              <a:rPr lang="en-US" smtClean="0"/>
              <a:t>3/28/2019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5A7405-F9D0-4A40-972E-3D277523EB63}" type="slidenum">
              <a:rPr lang="en-US" smtClean="0"/>
              <a:t>‹#›</a:t>
            </a:fld>
            <a:endParaRPr lang="en-US" dirty="0"/>
          </a:p>
        </p:txBody>
      </p:sp>
    </p:spTree>
    <p:extLst>
      <p:ext uri="{BB962C8B-B14F-4D97-AF65-F5344CB8AC3E}">
        <p14:creationId xmlns:p14="http://schemas.microsoft.com/office/powerpoint/2010/main" val="40755596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a:defRPr>
            </a:lvl1pPr>
          </a:lstStyle>
          <a:p>
            <a:pPr>
              <a:defRPr/>
            </a:pPr>
            <a:endParaRPr lang="en-US" dirty="0"/>
          </a:p>
        </p:txBody>
      </p:sp>
      <p:sp>
        <p:nvSpPr>
          <p:cNvPr id="9421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a:defRPr>
            </a:lvl1pPr>
          </a:lstStyle>
          <a:p>
            <a:pPr>
              <a:defRPr/>
            </a:pPr>
            <a:endParaRPr lang="en-US" dirty="0"/>
          </a:p>
        </p:txBody>
      </p:sp>
      <p:sp>
        <p:nvSpPr>
          <p:cNvPr id="9728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421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a:defRPr>
            </a:lvl1pPr>
          </a:lstStyle>
          <a:p>
            <a:pPr>
              <a:defRPr/>
            </a:pPr>
            <a:endParaRPr lang="en-US" dirty="0"/>
          </a:p>
        </p:txBody>
      </p:sp>
      <p:sp>
        <p:nvSpPr>
          <p:cNvPr id="9421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Times New Roman"/>
              </a:defRPr>
            </a:lvl1pPr>
          </a:lstStyle>
          <a:p>
            <a:pPr>
              <a:defRPr/>
            </a:pPr>
            <a:fld id="{439EE958-2253-4236-9137-0D1C032919D1}" type="slidenum">
              <a:rPr lang="en-US" smtClean="0"/>
              <a:pPr>
                <a:defRPr/>
              </a:pPr>
              <a:t>‹#›</a:t>
            </a:fld>
            <a:endParaRPr lang="en-US" dirty="0"/>
          </a:p>
        </p:txBody>
      </p:sp>
    </p:spTree>
    <p:extLst>
      <p:ext uri="{BB962C8B-B14F-4D97-AF65-F5344CB8AC3E}">
        <p14:creationId xmlns:p14="http://schemas.microsoft.com/office/powerpoint/2010/main" val="32863445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a:ea typeface="+mn-ea"/>
        <a:cs typeface="+mn-cs"/>
      </a:defRPr>
    </a:lvl1pPr>
    <a:lvl2pPr marL="457200" algn="l" rtl="0" eaLnBrk="0" fontAlgn="base" hangingPunct="0">
      <a:spcBef>
        <a:spcPct val="30000"/>
      </a:spcBef>
      <a:spcAft>
        <a:spcPct val="0"/>
      </a:spcAft>
      <a:defRPr sz="1200" kern="1200">
        <a:solidFill>
          <a:schemeClr val="tx1"/>
        </a:solidFill>
        <a:latin typeface="Times New Roman"/>
        <a:ea typeface="+mn-ea"/>
        <a:cs typeface="+mn-cs"/>
      </a:defRPr>
    </a:lvl2pPr>
    <a:lvl3pPr marL="914400" algn="l" rtl="0" eaLnBrk="0" fontAlgn="base" hangingPunct="0">
      <a:spcBef>
        <a:spcPct val="30000"/>
      </a:spcBef>
      <a:spcAft>
        <a:spcPct val="0"/>
      </a:spcAft>
      <a:defRPr sz="1200" kern="1200">
        <a:solidFill>
          <a:schemeClr val="tx1"/>
        </a:solidFill>
        <a:latin typeface="Times New Roman"/>
        <a:ea typeface="+mn-ea"/>
        <a:cs typeface="+mn-cs"/>
      </a:defRPr>
    </a:lvl3pPr>
    <a:lvl4pPr marL="1371600" algn="l" rtl="0" eaLnBrk="0" fontAlgn="base" hangingPunct="0">
      <a:spcBef>
        <a:spcPct val="30000"/>
      </a:spcBef>
      <a:spcAft>
        <a:spcPct val="0"/>
      </a:spcAft>
      <a:defRPr sz="1200" kern="1200">
        <a:solidFill>
          <a:schemeClr val="tx1"/>
        </a:solidFill>
        <a:latin typeface="Times New Roman"/>
        <a:ea typeface="+mn-ea"/>
        <a:cs typeface="+mn-cs"/>
      </a:defRPr>
    </a:lvl4pPr>
    <a:lvl5pPr marL="1828800" algn="l" rtl="0" eaLnBrk="0" fontAlgn="base" hangingPunct="0">
      <a:spcBef>
        <a:spcPct val="30000"/>
      </a:spcBef>
      <a:spcAft>
        <a:spcPct val="0"/>
      </a:spcAft>
      <a:defRPr sz="1200" kern="1200">
        <a:solidFill>
          <a:schemeClr val="tx1"/>
        </a:solidFill>
        <a:latin typeface="Times New Roman"/>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xfrm>
            <a:off x="1143000" y="685800"/>
            <a:ext cx="4572000" cy="3429000"/>
          </a:xfrm>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9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B4151660-9308-464F-A8F8-CFDA0A1AC5F1}" type="slidenum">
              <a:rPr lang="en-US" sz="1200" smtClean="0"/>
              <a:pPr/>
              <a:t>1</a:t>
            </a:fld>
            <a:endParaRPr lang="en-US" sz="1200" dirty="0"/>
          </a:p>
        </p:txBody>
      </p:sp>
    </p:spTree>
    <p:extLst>
      <p:ext uri="{BB962C8B-B14F-4D97-AF65-F5344CB8AC3E}">
        <p14:creationId xmlns:p14="http://schemas.microsoft.com/office/powerpoint/2010/main" val="1818160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E6269826-006D-4495-A6D1-88C104307FDB}" type="slidenum">
              <a:rPr lang="en-US" sz="1200"/>
              <a:pPr/>
              <a:t>10</a:t>
            </a:fld>
            <a:endParaRPr lang="en-US" sz="1200" dirty="0"/>
          </a:p>
        </p:txBody>
      </p:sp>
      <p:sp>
        <p:nvSpPr>
          <p:cNvPr id="106499" name="Rectangle 2"/>
          <p:cNvSpPr>
            <a:spLocks noGrp="1" noRot="1" noChangeAspect="1" noChangeArrowheads="1" noTextEdit="1"/>
          </p:cNvSpPr>
          <p:nvPr>
            <p:ph type="sldImg"/>
          </p:nvPr>
        </p:nvSpPr>
        <p:spPr>
          <a:xfrm>
            <a:off x="1216025" y="914400"/>
            <a:ext cx="4425950" cy="3319463"/>
          </a:xfrm>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latin typeface="Times New Roman" pitchFamily="18" charset="0"/>
              </a:rPr>
              <a:t>s103d02</a:t>
            </a:r>
          </a:p>
        </p:txBody>
      </p:sp>
    </p:spTree>
    <p:extLst>
      <p:ext uri="{BB962C8B-B14F-4D97-AF65-F5344CB8AC3E}">
        <p14:creationId xmlns:p14="http://schemas.microsoft.com/office/powerpoint/2010/main" val="2435852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E3305684-5531-4D24-97ED-7091DE2B270F}" type="slidenum">
              <a:rPr lang="en-US" sz="1200"/>
              <a:pPr/>
              <a:t>11</a:t>
            </a:fld>
            <a:endParaRPr lang="en-US" sz="1200" dirty="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noProof="1">
              <a:latin typeface="Times New Roman" pitchFamily="18" charset="0"/>
            </a:endParaRPr>
          </a:p>
        </p:txBody>
      </p:sp>
    </p:spTree>
    <p:extLst>
      <p:ext uri="{BB962C8B-B14F-4D97-AF65-F5344CB8AC3E}">
        <p14:creationId xmlns:p14="http://schemas.microsoft.com/office/powerpoint/2010/main" val="2507222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xfrm>
            <a:off x="1216025" y="914400"/>
            <a:ext cx="4425950" cy="3319463"/>
          </a:xfrm>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Times New Roman" pitchFamily="18" charset="0"/>
            </a:endParaRPr>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5C32E28D-D6F3-4AB0-ABFB-4F9400AE0EEA}" type="slidenum">
              <a:rPr lang="en-US" sz="1200">
                <a:latin typeface="Times New Roman" pitchFamily="18" charset="0"/>
              </a:rPr>
              <a:pPr/>
              <a:t>12</a:t>
            </a:fld>
            <a:endParaRPr lang="en-US" sz="1200" dirty="0">
              <a:latin typeface="Times New Roman" pitchFamily="18" charset="0"/>
            </a:endParaRPr>
          </a:p>
        </p:txBody>
      </p:sp>
    </p:spTree>
    <p:extLst>
      <p:ext uri="{BB962C8B-B14F-4D97-AF65-F5344CB8AC3E}">
        <p14:creationId xmlns:p14="http://schemas.microsoft.com/office/powerpoint/2010/main" val="3453246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CE6E2A8E-C3C4-4B37-B13A-D3ACA5A22F64}" type="slidenum">
              <a:rPr lang="en-US" sz="1200"/>
              <a:pPr/>
              <a:t>13</a:t>
            </a:fld>
            <a:endParaRPr lang="en-US" sz="1200" dirty="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latin typeface="Times New Roman" pitchFamily="18" charset="0"/>
              </a:rPr>
              <a:t>s103d03</a:t>
            </a:r>
          </a:p>
        </p:txBody>
      </p:sp>
    </p:spTree>
    <p:extLst>
      <p:ext uri="{BB962C8B-B14F-4D97-AF65-F5344CB8AC3E}">
        <p14:creationId xmlns:p14="http://schemas.microsoft.com/office/powerpoint/2010/main" val="1296665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1FF3D43A-DD6F-4C13-8938-CBA7481154CD}" type="slidenum">
              <a:rPr lang="en-US" sz="1200"/>
              <a:pPr/>
              <a:t>14</a:t>
            </a:fld>
            <a:endParaRPr lang="en-US" sz="1200" dirty="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noProof="1">
              <a:latin typeface="Times New Roman" pitchFamily="18" charset="0"/>
            </a:endParaRPr>
          </a:p>
        </p:txBody>
      </p:sp>
    </p:spTree>
    <p:extLst>
      <p:ext uri="{BB962C8B-B14F-4D97-AF65-F5344CB8AC3E}">
        <p14:creationId xmlns:p14="http://schemas.microsoft.com/office/powerpoint/2010/main" val="3231704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05C17D8C-2E75-4D43-8699-3CA2F38EA892}" type="slidenum">
              <a:rPr lang="en-US" sz="1200"/>
              <a:pPr/>
              <a:t>15</a:t>
            </a:fld>
            <a:endParaRPr lang="en-US" sz="1200" dirty="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latin typeface="Times New Roman" pitchFamily="18" charset="0"/>
              </a:rPr>
              <a:t>s103d04</a:t>
            </a:r>
          </a:p>
        </p:txBody>
      </p:sp>
    </p:spTree>
    <p:extLst>
      <p:ext uri="{BB962C8B-B14F-4D97-AF65-F5344CB8AC3E}">
        <p14:creationId xmlns:p14="http://schemas.microsoft.com/office/powerpoint/2010/main" val="2721898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97F55AC6-EB53-49F1-B671-E9B314ECCED5}" type="slidenum">
              <a:rPr lang="en-US" sz="1200"/>
              <a:pPr/>
              <a:t>16</a:t>
            </a:fld>
            <a:endParaRPr lang="en-US" sz="1200" dirty="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noProof="1">
              <a:latin typeface="Times New Roman" pitchFamily="18" charset="0"/>
            </a:endParaRPr>
          </a:p>
        </p:txBody>
      </p:sp>
    </p:spTree>
    <p:extLst>
      <p:ext uri="{BB962C8B-B14F-4D97-AF65-F5344CB8AC3E}">
        <p14:creationId xmlns:p14="http://schemas.microsoft.com/office/powerpoint/2010/main" val="504409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9EE958-2253-4236-9137-0D1C032919D1}" type="slidenum">
              <a:rPr lang="en-US" smtClean="0"/>
              <a:pPr>
                <a:defRPr/>
              </a:pPr>
              <a:t>17</a:t>
            </a:fld>
            <a:endParaRPr lang="en-US" dirty="0"/>
          </a:p>
        </p:txBody>
      </p:sp>
    </p:spTree>
    <p:extLst>
      <p:ext uri="{BB962C8B-B14F-4D97-AF65-F5344CB8AC3E}">
        <p14:creationId xmlns:p14="http://schemas.microsoft.com/office/powerpoint/2010/main" val="2204477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9EE958-2253-4236-9137-0D1C032919D1}" type="slidenum">
              <a:rPr lang="en-US" smtClean="0"/>
              <a:pPr>
                <a:defRPr/>
              </a:pPr>
              <a:t>18</a:t>
            </a:fld>
            <a:endParaRPr lang="en-US" dirty="0"/>
          </a:p>
        </p:txBody>
      </p:sp>
    </p:spTree>
    <p:extLst>
      <p:ext uri="{BB962C8B-B14F-4D97-AF65-F5344CB8AC3E}">
        <p14:creationId xmlns:p14="http://schemas.microsoft.com/office/powerpoint/2010/main" val="1946943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6179E9E4-31C8-4977-A946-2D1CCC53CD66}" type="slidenum">
              <a:rPr lang="en-US" sz="1200"/>
              <a:pPr/>
              <a:t>19</a:t>
            </a:fld>
            <a:endParaRPr lang="en-US" sz="1200" dirty="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noProof="1">
              <a:latin typeface="Times New Roman" pitchFamily="18" charset="0"/>
            </a:endParaRPr>
          </a:p>
        </p:txBody>
      </p:sp>
    </p:spTree>
    <p:extLst>
      <p:ext uri="{BB962C8B-B14F-4D97-AF65-F5344CB8AC3E}">
        <p14:creationId xmlns:p14="http://schemas.microsoft.com/office/powerpoint/2010/main" val="2611388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xfrm>
            <a:off x="1143000" y="685800"/>
            <a:ext cx="4572000" cy="3429000"/>
          </a:xfrm>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9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B4151660-9308-464F-A8F8-CFDA0A1AC5F1}" type="slidenum">
              <a:rPr lang="en-US" sz="1200" smtClean="0"/>
              <a:pPr/>
              <a:t>2</a:t>
            </a:fld>
            <a:endParaRPr lang="en-US" sz="1200" dirty="0"/>
          </a:p>
        </p:txBody>
      </p:sp>
    </p:spTree>
    <p:extLst>
      <p:ext uri="{BB962C8B-B14F-4D97-AF65-F5344CB8AC3E}">
        <p14:creationId xmlns:p14="http://schemas.microsoft.com/office/powerpoint/2010/main" val="1730860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9EE958-2253-4236-9137-0D1C032919D1}" type="slidenum">
              <a:rPr lang="en-US" smtClean="0"/>
              <a:pPr>
                <a:defRPr/>
              </a:pPr>
              <a:t>20</a:t>
            </a:fld>
            <a:endParaRPr lang="en-US" dirty="0"/>
          </a:p>
        </p:txBody>
      </p:sp>
    </p:spTree>
    <p:extLst>
      <p:ext uri="{BB962C8B-B14F-4D97-AF65-F5344CB8AC3E}">
        <p14:creationId xmlns:p14="http://schemas.microsoft.com/office/powerpoint/2010/main" val="1093939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161A3C8-2318-4C27-9A33-DD6CBF1BDB4F}" type="slidenum">
              <a:rPr lang="en-US" sz="1200"/>
              <a:pPr/>
              <a:t>21</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Type answer here</a:t>
            </a:r>
          </a:p>
        </p:txBody>
      </p:sp>
    </p:spTree>
    <p:extLst>
      <p:ext uri="{BB962C8B-B14F-4D97-AF65-F5344CB8AC3E}">
        <p14:creationId xmlns:p14="http://schemas.microsoft.com/office/powerpoint/2010/main" val="1526361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161A3C8-2318-4C27-9A33-DD6CBF1BDB4F}" type="slidenum">
              <a:rPr lang="en-US" sz="1200"/>
              <a:pPr/>
              <a:t>22</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Type answer here</a:t>
            </a:r>
          </a:p>
        </p:txBody>
      </p:sp>
    </p:spTree>
    <p:extLst>
      <p:ext uri="{BB962C8B-B14F-4D97-AF65-F5344CB8AC3E}">
        <p14:creationId xmlns:p14="http://schemas.microsoft.com/office/powerpoint/2010/main" val="1919354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676BEF42-25FD-4E3A-A3D1-39B1D080F24E}" type="slidenum">
              <a:rPr lang="en-US" sz="1200">
                <a:solidFill>
                  <a:prstClr val="black"/>
                </a:solidFill>
              </a:rPr>
              <a:pPr/>
              <a:t>23</a:t>
            </a:fld>
            <a:endParaRPr lang="en-US" sz="1200" dirty="0">
              <a:solidFill>
                <a:prstClr val="black"/>
              </a:solidFill>
            </a:endParaRPr>
          </a:p>
        </p:txBody>
      </p:sp>
    </p:spTree>
    <p:extLst>
      <p:ext uri="{BB962C8B-B14F-4D97-AF65-F5344CB8AC3E}">
        <p14:creationId xmlns:p14="http://schemas.microsoft.com/office/powerpoint/2010/main" val="68634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xfrm>
            <a:off x="1143000" y="685800"/>
            <a:ext cx="4572000" cy="3429000"/>
          </a:xfrm>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9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B4151660-9308-464F-A8F8-CFDA0A1AC5F1}" type="slidenum">
              <a:rPr lang="en-US" sz="1200" smtClean="0"/>
              <a:pPr/>
              <a:t>24</a:t>
            </a:fld>
            <a:endParaRPr lang="en-US" sz="1200" dirty="0"/>
          </a:p>
        </p:txBody>
      </p:sp>
    </p:spTree>
    <p:extLst>
      <p:ext uri="{BB962C8B-B14F-4D97-AF65-F5344CB8AC3E}">
        <p14:creationId xmlns:p14="http://schemas.microsoft.com/office/powerpoint/2010/main" val="2003346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9EE958-2253-4236-9137-0D1C032919D1}" type="slidenum">
              <a:rPr lang="en-US" smtClean="0"/>
              <a:pPr>
                <a:defRPr/>
              </a:pPr>
              <a:t>25</a:t>
            </a:fld>
            <a:endParaRPr lang="en-US" dirty="0"/>
          </a:p>
        </p:txBody>
      </p:sp>
    </p:spTree>
    <p:extLst>
      <p:ext uri="{BB962C8B-B14F-4D97-AF65-F5344CB8AC3E}">
        <p14:creationId xmlns:p14="http://schemas.microsoft.com/office/powerpoint/2010/main" val="3329731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9EE958-2253-4236-9137-0D1C032919D1}" type="slidenum">
              <a:rPr lang="en-US" smtClean="0"/>
              <a:pPr>
                <a:defRPr/>
              </a:pPr>
              <a:t>26</a:t>
            </a:fld>
            <a:endParaRPr lang="en-US" dirty="0"/>
          </a:p>
        </p:txBody>
      </p:sp>
    </p:spTree>
    <p:extLst>
      <p:ext uri="{BB962C8B-B14F-4D97-AF65-F5344CB8AC3E}">
        <p14:creationId xmlns:p14="http://schemas.microsoft.com/office/powerpoint/2010/main" val="1328897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C5055E12-786D-44C5-80E8-D3AEB3D665FA}" type="slidenum">
              <a:rPr lang="en-US" sz="1200"/>
              <a:pPr/>
              <a:t>27</a:t>
            </a:fld>
            <a:endParaRPr lang="en-US" sz="1200" dirty="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noProof="1">
              <a:latin typeface="Times New Roman" pitchFamily="18" charset="0"/>
            </a:endParaRPr>
          </a:p>
        </p:txBody>
      </p:sp>
    </p:spTree>
    <p:extLst>
      <p:ext uri="{BB962C8B-B14F-4D97-AF65-F5344CB8AC3E}">
        <p14:creationId xmlns:p14="http://schemas.microsoft.com/office/powerpoint/2010/main" val="3662541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DFBA5AD0-F289-480D-8042-596BAAA781D7}" type="slidenum">
              <a:rPr lang="en-US" sz="1200"/>
              <a:pPr/>
              <a:t>28</a:t>
            </a:fld>
            <a:endParaRPr lang="en-US" sz="1200" dirty="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latin typeface="Times New Roman" pitchFamily="18" charset="0"/>
              </a:rPr>
              <a:t>s103d06</a:t>
            </a:r>
          </a:p>
        </p:txBody>
      </p:sp>
    </p:spTree>
    <p:extLst>
      <p:ext uri="{BB962C8B-B14F-4D97-AF65-F5344CB8AC3E}">
        <p14:creationId xmlns:p14="http://schemas.microsoft.com/office/powerpoint/2010/main" val="889069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85E66179-D148-4880-957C-D2F24612E493}" type="slidenum">
              <a:rPr lang="en-US" sz="1200"/>
              <a:pPr/>
              <a:t>29</a:t>
            </a:fld>
            <a:endParaRPr lang="en-US" sz="1200" dirty="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noProof="1">
              <a:latin typeface="Times New Roman" pitchFamily="18" charset="0"/>
            </a:endParaRPr>
          </a:p>
        </p:txBody>
      </p:sp>
    </p:spTree>
    <p:extLst>
      <p:ext uri="{BB962C8B-B14F-4D97-AF65-F5344CB8AC3E}">
        <p14:creationId xmlns:p14="http://schemas.microsoft.com/office/powerpoint/2010/main" val="1178957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9EE958-2253-4236-9137-0D1C032919D1}" type="slidenum">
              <a:rPr lang="en-US" smtClean="0"/>
              <a:pPr>
                <a:defRPr/>
              </a:pPr>
              <a:t>3</a:t>
            </a:fld>
            <a:endParaRPr lang="en-US" dirty="0"/>
          </a:p>
        </p:txBody>
      </p:sp>
    </p:spTree>
    <p:extLst>
      <p:ext uri="{BB962C8B-B14F-4D97-AF65-F5344CB8AC3E}">
        <p14:creationId xmlns:p14="http://schemas.microsoft.com/office/powerpoint/2010/main" val="708606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6021E561-6E36-4C56-A73B-9FC2E0C0FF7C}" type="slidenum">
              <a:rPr lang="en-US" sz="1200"/>
              <a:pPr/>
              <a:t>30</a:t>
            </a:fld>
            <a:endParaRPr lang="en-US" sz="1200" dirty="0"/>
          </a:p>
        </p:txBody>
      </p:sp>
      <p:sp>
        <p:nvSpPr>
          <p:cNvPr id="104451" name="Rectangle 2"/>
          <p:cNvSpPr>
            <a:spLocks noGrp="1" noRot="1" noChangeAspect="1" noChangeArrowheads="1" noTextEdit="1"/>
          </p:cNvSpPr>
          <p:nvPr>
            <p:ph type="sldImg"/>
          </p:nvPr>
        </p:nvSpPr>
        <p:spPr>
          <a:xfrm>
            <a:off x="1216025" y="914400"/>
            <a:ext cx="4425950" cy="3319463"/>
          </a:xfrm>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Times New Roman" pitchFamily="18" charset="0"/>
              </a:rPr>
              <a:t>d.  </a:t>
            </a:r>
            <a:r>
              <a:rPr lang="en-US" sz="1300" dirty="0">
                <a:latin typeface="Courier New" pitchFamily="49" charset="0"/>
              </a:rPr>
              <a:t>order by state desc, city desc</a:t>
            </a:r>
          </a:p>
        </p:txBody>
      </p:sp>
    </p:spTree>
    <p:extLst>
      <p:ext uri="{BB962C8B-B14F-4D97-AF65-F5344CB8AC3E}">
        <p14:creationId xmlns:p14="http://schemas.microsoft.com/office/powerpoint/2010/main" val="30601300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6021E561-6E36-4C56-A73B-9FC2E0C0FF7C}" type="slidenum">
              <a:rPr lang="en-US" sz="1200"/>
              <a:pPr/>
              <a:t>31</a:t>
            </a:fld>
            <a:endParaRPr lang="en-US" sz="1200" dirty="0"/>
          </a:p>
        </p:txBody>
      </p:sp>
      <p:sp>
        <p:nvSpPr>
          <p:cNvPr id="104451" name="Rectangle 2"/>
          <p:cNvSpPr>
            <a:spLocks noGrp="1" noRot="1" noChangeAspect="1" noChangeArrowheads="1" noTextEdit="1"/>
          </p:cNvSpPr>
          <p:nvPr>
            <p:ph type="sldImg"/>
          </p:nvPr>
        </p:nvSpPr>
        <p:spPr>
          <a:xfrm>
            <a:off x="1216025" y="914400"/>
            <a:ext cx="4425950" cy="3319463"/>
          </a:xfrm>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Times New Roman" pitchFamily="18" charset="0"/>
              </a:rPr>
              <a:t>d.  </a:t>
            </a:r>
            <a:r>
              <a:rPr lang="en-US" sz="1300" dirty="0">
                <a:latin typeface="Courier New" pitchFamily="49" charset="0"/>
              </a:rPr>
              <a:t>order by state desc, city desc</a:t>
            </a:r>
          </a:p>
        </p:txBody>
      </p:sp>
    </p:spTree>
    <p:extLst>
      <p:ext uri="{BB962C8B-B14F-4D97-AF65-F5344CB8AC3E}">
        <p14:creationId xmlns:p14="http://schemas.microsoft.com/office/powerpoint/2010/main" val="4249473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9EE958-2253-4236-9137-0D1C032919D1}" type="slidenum">
              <a:rPr lang="en-US" smtClean="0"/>
              <a:pPr>
                <a:defRPr/>
              </a:pPr>
              <a:t>32</a:t>
            </a:fld>
            <a:endParaRPr lang="en-US" dirty="0"/>
          </a:p>
        </p:txBody>
      </p:sp>
    </p:spTree>
    <p:extLst>
      <p:ext uri="{BB962C8B-B14F-4D97-AF65-F5344CB8AC3E}">
        <p14:creationId xmlns:p14="http://schemas.microsoft.com/office/powerpoint/2010/main" val="3720635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74C54E3A-AAE7-4537-888C-4D8749F426E1}" type="slidenum">
              <a:rPr lang="en-US" sz="1200"/>
              <a:pPr/>
              <a:t>33</a:t>
            </a:fld>
            <a:endParaRPr lang="en-US" sz="12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noProof="1">
              <a:latin typeface="Times New Roman" pitchFamily="18" charset="0"/>
            </a:endParaRPr>
          </a:p>
        </p:txBody>
      </p:sp>
    </p:spTree>
    <p:extLst>
      <p:ext uri="{BB962C8B-B14F-4D97-AF65-F5344CB8AC3E}">
        <p14:creationId xmlns:p14="http://schemas.microsoft.com/office/powerpoint/2010/main" val="1087907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D86FF182-548C-45DE-B8FC-0B4E798827FF}" type="slidenum">
              <a:rPr lang="en-US" sz="1200"/>
              <a:pPr/>
              <a:t>34</a:t>
            </a:fld>
            <a:endParaRPr lang="en-US" sz="1200" dirty="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latin typeface="Times New Roman" pitchFamily="18" charset="0"/>
              </a:rPr>
              <a:t>s103d07</a:t>
            </a:r>
          </a:p>
        </p:txBody>
      </p:sp>
    </p:spTree>
    <p:extLst>
      <p:ext uri="{BB962C8B-B14F-4D97-AF65-F5344CB8AC3E}">
        <p14:creationId xmlns:p14="http://schemas.microsoft.com/office/powerpoint/2010/main" val="12679858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8F3854AE-4B28-46D0-B404-7AC3F42BEB22}" type="slidenum">
              <a:rPr lang="en-US" sz="1200"/>
              <a:pPr/>
              <a:t>35</a:t>
            </a:fld>
            <a:endParaRPr lang="en-US" sz="1200" dirty="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latin typeface="Times New Roman" pitchFamily="18" charset="0"/>
              </a:rPr>
              <a:t>s103d07</a:t>
            </a:r>
          </a:p>
        </p:txBody>
      </p:sp>
    </p:spTree>
    <p:extLst>
      <p:ext uri="{BB962C8B-B14F-4D97-AF65-F5344CB8AC3E}">
        <p14:creationId xmlns:p14="http://schemas.microsoft.com/office/powerpoint/2010/main" val="25645344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EC380F9A-8DC0-42A8-8E2B-13292F7330C1}" type="slidenum">
              <a:rPr lang="en-US" sz="1200"/>
              <a:pPr/>
              <a:t>36</a:t>
            </a:fld>
            <a:endParaRPr lang="en-US" sz="1200" dirty="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noProof="1">
              <a:latin typeface="Times New Roman" pitchFamily="18" charset="0"/>
            </a:endParaRPr>
          </a:p>
        </p:txBody>
      </p:sp>
    </p:spTree>
    <p:extLst>
      <p:ext uri="{BB962C8B-B14F-4D97-AF65-F5344CB8AC3E}">
        <p14:creationId xmlns:p14="http://schemas.microsoft.com/office/powerpoint/2010/main" val="10581076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9EE958-2253-4236-9137-0D1C032919D1}" type="slidenum">
              <a:rPr lang="en-US" smtClean="0"/>
              <a:pPr>
                <a:defRPr/>
              </a:pPr>
              <a:t>37</a:t>
            </a:fld>
            <a:endParaRPr lang="en-US" dirty="0"/>
          </a:p>
        </p:txBody>
      </p:sp>
    </p:spTree>
    <p:extLst>
      <p:ext uri="{BB962C8B-B14F-4D97-AF65-F5344CB8AC3E}">
        <p14:creationId xmlns:p14="http://schemas.microsoft.com/office/powerpoint/2010/main" val="18196313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9EE958-2253-4236-9137-0D1C032919D1}" type="slidenum">
              <a:rPr lang="en-US" smtClean="0"/>
              <a:pPr>
                <a:defRPr/>
              </a:pPr>
              <a:t>38</a:t>
            </a:fld>
            <a:endParaRPr lang="en-US" dirty="0"/>
          </a:p>
        </p:txBody>
      </p:sp>
    </p:spTree>
    <p:extLst>
      <p:ext uri="{BB962C8B-B14F-4D97-AF65-F5344CB8AC3E}">
        <p14:creationId xmlns:p14="http://schemas.microsoft.com/office/powerpoint/2010/main" val="9749855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3BEF74CC-6295-42B8-8C90-7A1A0CE9F87A}" type="slidenum">
              <a:rPr lang="en-US" sz="1200"/>
              <a:pPr/>
              <a:t>39</a:t>
            </a:fld>
            <a:endParaRPr lang="en-US" sz="1200" dirty="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latin typeface="Times New Roman" pitchFamily="18" charset="0"/>
              </a:rPr>
              <a:t>s103d08</a:t>
            </a:r>
          </a:p>
        </p:txBody>
      </p:sp>
    </p:spTree>
    <p:extLst>
      <p:ext uri="{BB962C8B-B14F-4D97-AF65-F5344CB8AC3E}">
        <p14:creationId xmlns:p14="http://schemas.microsoft.com/office/powerpoint/2010/main" val="2732775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xfrm>
            <a:off x="1216025" y="914400"/>
            <a:ext cx="4425950" cy="3319463"/>
          </a:xfrm>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Times New Roman" pitchFamily="18" charset="0"/>
            </a:endParaRPr>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5C32E28D-D6F3-4AB0-ABFB-4F9400AE0EEA}" type="slidenum">
              <a:rPr lang="en-US" sz="1200">
                <a:latin typeface="Times New Roman" pitchFamily="18" charset="0"/>
              </a:rPr>
              <a:pPr/>
              <a:t>4</a:t>
            </a:fld>
            <a:endParaRPr lang="en-US" sz="1200" dirty="0">
              <a:latin typeface="Times New Roman" pitchFamily="18" charset="0"/>
            </a:endParaRPr>
          </a:p>
        </p:txBody>
      </p:sp>
    </p:spTree>
    <p:extLst>
      <p:ext uri="{BB962C8B-B14F-4D97-AF65-F5344CB8AC3E}">
        <p14:creationId xmlns:p14="http://schemas.microsoft.com/office/powerpoint/2010/main" val="4251743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1DC2BF14-9656-4DCE-89E1-7D7C2F750B51}" type="slidenum">
              <a:rPr lang="en-US" sz="1200"/>
              <a:pPr/>
              <a:t>40</a:t>
            </a:fld>
            <a:endParaRPr lang="en-US" sz="1200" dirty="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latin typeface="Times New Roman" pitchFamily="18" charset="0"/>
              </a:rPr>
              <a:t>s103d07</a:t>
            </a:r>
          </a:p>
        </p:txBody>
      </p:sp>
    </p:spTree>
    <p:extLst>
      <p:ext uri="{BB962C8B-B14F-4D97-AF65-F5344CB8AC3E}">
        <p14:creationId xmlns:p14="http://schemas.microsoft.com/office/powerpoint/2010/main" val="18047323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676BEF42-25FD-4E3A-A3D1-39B1D080F24E}" type="slidenum">
              <a:rPr lang="en-US" sz="1200">
                <a:solidFill>
                  <a:prstClr val="black"/>
                </a:solidFill>
              </a:rPr>
              <a:pPr/>
              <a:t>41</a:t>
            </a:fld>
            <a:endParaRPr lang="en-US" sz="1200" dirty="0">
              <a:solidFill>
                <a:prstClr val="black"/>
              </a:solidFill>
            </a:endParaRPr>
          </a:p>
        </p:txBody>
      </p:sp>
    </p:spTree>
    <p:extLst>
      <p:ext uri="{BB962C8B-B14F-4D97-AF65-F5344CB8AC3E}">
        <p14:creationId xmlns:p14="http://schemas.microsoft.com/office/powerpoint/2010/main" val="34612609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D4716870-7565-4634-A46F-CCFFB69A7120}" type="slidenum">
              <a:rPr lang="en-US" sz="1200"/>
              <a:pPr/>
              <a:t>42</a:t>
            </a:fld>
            <a:endParaRPr lang="en-US" sz="1200" dirty="0"/>
          </a:p>
        </p:txBody>
      </p:sp>
      <p:sp>
        <p:nvSpPr>
          <p:cNvPr id="130051" name="Rectangle 2"/>
          <p:cNvSpPr>
            <a:spLocks noGrp="1" noRot="1" noChangeAspect="1" noChangeArrowheads="1" noTextEdit="1"/>
          </p:cNvSpPr>
          <p:nvPr>
            <p:ph type="sldImg"/>
          </p:nvPr>
        </p:nvSpPr>
        <p:spPr>
          <a:xfrm>
            <a:off x="1216025" y="914400"/>
            <a:ext cx="4425950" cy="3319463"/>
          </a:xfrm>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Times New Roman" pitchFamily="18" charset="0"/>
              </a:rPr>
              <a:t>1. </a:t>
            </a:r>
            <a:r>
              <a:rPr lang="en-US" b="1" dirty="0">
                <a:latin typeface="Times New Roman" pitchFamily="18" charset="0"/>
              </a:rPr>
              <a:t>Only one row, which displays the average salary for the entire table</a:t>
            </a:r>
          </a:p>
          <a:p>
            <a:pPr eaLnBrk="1" hangingPunct="1"/>
            <a:r>
              <a:rPr lang="en-US" dirty="0">
                <a:latin typeface="Times New Roman" pitchFamily="18" charset="0"/>
              </a:rPr>
              <a:t>2. </a:t>
            </a:r>
            <a:r>
              <a:rPr lang="en-US" b="1" dirty="0">
                <a:latin typeface="Times New Roman" pitchFamily="18" charset="0"/>
              </a:rPr>
              <a:t>The output contains 308 rows. This is the number of rows returned by the COUNT(*) function in program</a:t>
            </a:r>
          </a:p>
          <a:p>
            <a:pPr eaLnBrk="1" hangingPunct="1"/>
            <a:r>
              <a:rPr lang="en-US" dirty="0">
                <a:latin typeface="Times New Roman" pitchFamily="18" charset="0"/>
              </a:rPr>
              <a:t>3. </a:t>
            </a:r>
            <a:r>
              <a:rPr lang="en-US" b="1" dirty="0">
                <a:latin typeface="Times New Roman" pitchFamily="18" charset="0"/>
              </a:rPr>
              <a:t>No, every row contained the same </a:t>
            </a:r>
            <a:r>
              <a:rPr lang="en-US" sz="1400" b="1" dirty="0">
                <a:latin typeface="Courier New" pitchFamily="49" charset="0"/>
              </a:rPr>
              <a:t>Average</a:t>
            </a:r>
            <a:r>
              <a:rPr lang="en-US" b="1" dirty="0">
                <a:latin typeface="Times New Roman" pitchFamily="18" charset="0"/>
              </a:rPr>
              <a:t> value, which is the overall average salary for the entire table.</a:t>
            </a:r>
          </a:p>
          <a:p>
            <a:pPr eaLnBrk="1" hangingPunct="1"/>
            <a:endParaRPr lang="en-US" dirty="0">
              <a:latin typeface="Times New Roman" pitchFamily="18" charset="0"/>
            </a:endParaRPr>
          </a:p>
          <a:p>
            <a:pPr eaLnBrk="1" hangingPunct="1"/>
            <a:endParaRPr lang="en-US" dirty="0">
              <a:latin typeface="Times New Roman" pitchFamily="18" charset="0"/>
            </a:endParaRPr>
          </a:p>
        </p:txBody>
      </p:sp>
    </p:spTree>
    <p:extLst>
      <p:ext uri="{BB962C8B-B14F-4D97-AF65-F5344CB8AC3E}">
        <p14:creationId xmlns:p14="http://schemas.microsoft.com/office/powerpoint/2010/main" val="14508551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FF917034-9D6A-4793-8207-0D51F0A2979A}" type="slidenum">
              <a:rPr lang="en-US" sz="1200"/>
              <a:pPr/>
              <a:t>43</a:t>
            </a:fld>
            <a:endParaRPr lang="en-US" sz="1200" dirty="0"/>
          </a:p>
        </p:txBody>
      </p:sp>
      <p:sp>
        <p:nvSpPr>
          <p:cNvPr id="131075" name="Rectangle 2"/>
          <p:cNvSpPr>
            <a:spLocks noGrp="1" noRot="1" noChangeAspect="1" noChangeArrowheads="1" noTextEdit="1"/>
          </p:cNvSpPr>
          <p:nvPr>
            <p:ph type="sldImg"/>
          </p:nvPr>
        </p:nvSpPr>
        <p:spPr>
          <a:xfrm>
            <a:off x="1216025" y="914400"/>
            <a:ext cx="4425950" cy="3319463"/>
          </a:xfrm>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Times New Roman" pitchFamily="18" charset="0"/>
              </a:rPr>
              <a:t>Type answer here</a:t>
            </a:r>
          </a:p>
          <a:p>
            <a:pPr eaLnBrk="1" hangingPunct="1"/>
            <a:endParaRPr lang="en-US" dirty="0">
              <a:latin typeface="Times New Roman" pitchFamily="18" charset="0"/>
            </a:endParaRPr>
          </a:p>
        </p:txBody>
      </p:sp>
    </p:spTree>
    <p:extLst>
      <p:ext uri="{BB962C8B-B14F-4D97-AF65-F5344CB8AC3E}">
        <p14:creationId xmlns:p14="http://schemas.microsoft.com/office/powerpoint/2010/main" val="24669648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81553532-3093-4374-AB2E-B6D320CDF5D0}" type="slidenum">
              <a:rPr lang="en-US" sz="1200"/>
              <a:pPr/>
              <a:t>44</a:t>
            </a:fld>
            <a:endParaRPr lang="en-US" sz="1200" dirty="0"/>
          </a:p>
        </p:txBody>
      </p:sp>
      <p:sp>
        <p:nvSpPr>
          <p:cNvPr id="132099" name="Rectangle 2"/>
          <p:cNvSpPr>
            <a:spLocks noGrp="1" noRot="1" noChangeAspect="1" noChangeArrowheads="1" noTextEdit="1"/>
          </p:cNvSpPr>
          <p:nvPr>
            <p:ph type="sldImg"/>
          </p:nvPr>
        </p:nvSpPr>
        <p:spPr>
          <a:xfrm>
            <a:off x="1216025" y="914400"/>
            <a:ext cx="4425950" cy="3319463"/>
          </a:xfrm>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Times New Roman" pitchFamily="18" charset="0"/>
              </a:rPr>
              <a:t>Type answer here</a:t>
            </a:r>
          </a:p>
          <a:p>
            <a:pPr eaLnBrk="1" hangingPunct="1"/>
            <a:endParaRPr lang="en-US" dirty="0">
              <a:latin typeface="Times New Roman" pitchFamily="18" charset="0"/>
            </a:endParaRPr>
          </a:p>
        </p:txBody>
      </p:sp>
    </p:spTree>
    <p:extLst>
      <p:ext uri="{BB962C8B-B14F-4D97-AF65-F5344CB8AC3E}">
        <p14:creationId xmlns:p14="http://schemas.microsoft.com/office/powerpoint/2010/main" val="5967798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93374E96-090D-42CA-BD20-FAED896CD07F}" type="slidenum">
              <a:rPr lang="en-US" sz="1200"/>
              <a:pPr/>
              <a:t>45</a:t>
            </a:fld>
            <a:endParaRPr lang="en-US" sz="1200" dirty="0"/>
          </a:p>
        </p:txBody>
      </p:sp>
      <p:sp>
        <p:nvSpPr>
          <p:cNvPr id="133123" name="Rectangle 2"/>
          <p:cNvSpPr>
            <a:spLocks noGrp="1" noRot="1" noChangeAspect="1" noChangeArrowheads="1" noTextEdit="1"/>
          </p:cNvSpPr>
          <p:nvPr>
            <p:ph type="sldImg"/>
          </p:nvPr>
        </p:nvSpPr>
        <p:spPr>
          <a:xfrm>
            <a:off x="1216025" y="914400"/>
            <a:ext cx="4425950" cy="3319463"/>
          </a:xfrm>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Times New Roman" pitchFamily="18" charset="0"/>
              </a:rPr>
              <a:t>Type answer here</a:t>
            </a:r>
          </a:p>
        </p:txBody>
      </p:sp>
    </p:spTree>
    <p:extLst>
      <p:ext uri="{BB962C8B-B14F-4D97-AF65-F5344CB8AC3E}">
        <p14:creationId xmlns:p14="http://schemas.microsoft.com/office/powerpoint/2010/main" val="2555981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4B00848E-DEBF-485B-AA96-8D1B8B548343}" type="slidenum">
              <a:rPr lang="en-US" sz="1200"/>
              <a:pPr/>
              <a:t>46</a:t>
            </a:fld>
            <a:endParaRPr lang="en-US" sz="1200" dirty="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noProof="1">
              <a:latin typeface="Times New Roman" pitchFamily="18" charset="0"/>
            </a:endParaRPr>
          </a:p>
        </p:txBody>
      </p:sp>
    </p:spTree>
    <p:extLst>
      <p:ext uri="{BB962C8B-B14F-4D97-AF65-F5344CB8AC3E}">
        <p14:creationId xmlns:p14="http://schemas.microsoft.com/office/powerpoint/2010/main" val="11928562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9EE958-2253-4236-9137-0D1C032919D1}" type="slidenum">
              <a:rPr lang="en-US" smtClean="0"/>
              <a:pPr>
                <a:defRPr/>
              </a:pPr>
              <a:t>47</a:t>
            </a:fld>
            <a:endParaRPr lang="en-US" dirty="0"/>
          </a:p>
        </p:txBody>
      </p:sp>
    </p:spTree>
    <p:extLst>
      <p:ext uri="{BB962C8B-B14F-4D97-AF65-F5344CB8AC3E}">
        <p14:creationId xmlns:p14="http://schemas.microsoft.com/office/powerpoint/2010/main" val="34415819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E025BBBE-C2E1-450B-8849-21F685BF22C2}" type="slidenum">
              <a:rPr lang="en-US" sz="1200"/>
              <a:pPr/>
              <a:t>48</a:t>
            </a:fld>
            <a:endParaRPr lang="en-US" sz="1200" dirty="0"/>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latin typeface="Times New Roman" pitchFamily="18" charset="0"/>
              </a:rPr>
              <a:t>s103d10</a:t>
            </a:r>
          </a:p>
        </p:txBody>
      </p:sp>
    </p:spTree>
    <p:extLst>
      <p:ext uri="{BB962C8B-B14F-4D97-AF65-F5344CB8AC3E}">
        <p14:creationId xmlns:p14="http://schemas.microsoft.com/office/powerpoint/2010/main" val="41207334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DF654873-D963-4A8F-908B-F85F759E5E98}" type="slidenum">
              <a:rPr lang="en-US" sz="1200"/>
              <a:pPr/>
              <a:t>49</a:t>
            </a:fld>
            <a:endParaRPr lang="en-US" sz="1200" dirty="0"/>
          </a:p>
        </p:txBody>
      </p:sp>
      <p:sp>
        <p:nvSpPr>
          <p:cNvPr id="136195" name="Rectangle 2"/>
          <p:cNvSpPr>
            <a:spLocks noGrp="1" noRot="1" noChangeAspect="1" noChangeArrowheads="1" noTextEdit="1"/>
          </p:cNvSpPr>
          <p:nvPr>
            <p:ph type="sldImg"/>
          </p:nvPr>
        </p:nvSpPr>
        <p:spPr>
          <a:xfrm>
            <a:off x="1216025" y="914400"/>
            <a:ext cx="4425950" cy="3319463"/>
          </a:xfrm>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latin typeface="Times New Roman" pitchFamily="18" charset="0"/>
              </a:rPr>
              <a:t>s103d10</a:t>
            </a:r>
          </a:p>
        </p:txBody>
      </p:sp>
    </p:spTree>
    <p:extLst>
      <p:ext uri="{BB962C8B-B14F-4D97-AF65-F5344CB8AC3E}">
        <p14:creationId xmlns:p14="http://schemas.microsoft.com/office/powerpoint/2010/main" val="2436371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A5E73061-417E-401D-839C-163C795A5082}" type="slidenum">
              <a:rPr lang="en-US" sz="1200"/>
              <a:pPr/>
              <a:t>5</a:t>
            </a:fld>
            <a:endParaRPr lang="en-US" sz="1200" dirty="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latin typeface="Times New Roman" pitchFamily="18" charset="0"/>
              </a:rPr>
              <a:t>s103d01</a:t>
            </a:r>
          </a:p>
        </p:txBody>
      </p:sp>
    </p:spTree>
    <p:extLst>
      <p:ext uri="{BB962C8B-B14F-4D97-AF65-F5344CB8AC3E}">
        <p14:creationId xmlns:p14="http://schemas.microsoft.com/office/powerpoint/2010/main" val="37023475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66370EE8-ADB4-4AFE-B7DE-5C683C39D835}" type="slidenum">
              <a:rPr lang="en-US" sz="1200"/>
              <a:pPr/>
              <a:t>50</a:t>
            </a:fld>
            <a:endParaRPr lang="en-US" sz="1200" dirty="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noProof="1">
              <a:latin typeface="Times New Roman" pitchFamily="18" charset="0"/>
            </a:endParaRPr>
          </a:p>
        </p:txBody>
      </p:sp>
    </p:spTree>
    <p:extLst>
      <p:ext uri="{BB962C8B-B14F-4D97-AF65-F5344CB8AC3E}">
        <p14:creationId xmlns:p14="http://schemas.microsoft.com/office/powerpoint/2010/main" val="32598760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54F12D48-CE68-422F-9D47-9EA10933C82D}" type="slidenum">
              <a:rPr lang="en-US" sz="1200"/>
              <a:pPr/>
              <a:t>51</a:t>
            </a:fld>
            <a:endParaRPr lang="en-US" sz="1200" dirty="0"/>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latin typeface="Times New Roman" pitchFamily="18" charset="0"/>
              </a:rPr>
              <a:t>s103d07a</a:t>
            </a:r>
          </a:p>
        </p:txBody>
      </p:sp>
    </p:spTree>
    <p:extLst>
      <p:ext uri="{BB962C8B-B14F-4D97-AF65-F5344CB8AC3E}">
        <p14:creationId xmlns:p14="http://schemas.microsoft.com/office/powerpoint/2010/main" val="1315001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FC24681D-D469-406E-80CB-F4E385675141}" type="slidenum">
              <a:rPr lang="en-US" sz="1200"/>
              <a:pPr/>
              <a:t>52</a:t>
            </a:fld>
            <a:endParaRPr lang="en-US" sz="1200" dirty="0"/>
          </a:p>
        </p:txBody>
      </p:sp>
      <p:sp>
        <p:nvSpPr>
          <p:cNvPr id="139267" name="Rectangle 2"/>
          <p:cNvSpPr>
            <a:spLocks noGrp="1" noRot="1" noChangeAspect="1" noChangeArrowheads="1" noTextEdit="1"/>
          </p:cNvSpPr>
          <p:nvPr>
            <p:ph type="sldImg"/>
          </p:nvPr>
        </p:nvSpPr>
        <p:spPr>
          <a:xfrm>
            <a:off x="1216025" y="914400"/>
            <a:ext cx="4425950" cy="3319463"/>
          </a:xfrm>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Times New Roman" pitchFamily="18" charset="0"/>
              </a:rPr>
              <a:t>1. </a:t>
            </a:r>
            <a:r>
              <a:rPr lang="en-US" b="1" dirty="0">
                <a:latin typeface="Times New Roman" pitchFamily="18" charset="0"/>
              </a:rPr>
              <a:t>Two rows</a:t>
            </a:r>
          </a:p>
          <a:p>
            <a:pPr eaLnBrk="1" hangingPunct="1"/>
            <a:r>
              <a:rPr lang="en-US" dirty="0">
                <a:latin typeface="Times New Roman" pitchFamily="18" charset="0"/>
              </a:rPr>
              <a:t>2. </a:t>
            </a:r>
            <a:r>
              <a:rPr lang="en-US" b="1" dirty="0">
                <a:latin typeface="Times New Roman" pitchFamily="18" charset="0"/>
              </a:rPr>
              <a:t>There was no note about remerging statistics</a:t>
            </a:r>
            <a:r>
              <a:rPr lang="en-US" dirty="0">
                <a:latin typeface="Times New Roman" pitchFamily="18" charset="0"/>
              </a:rPr>
              <a:t>.</a:t>
            </a:r>
          </a:p>
          <a:p>
            <a:pPr eaLnBrk="1" hangingPunct="1"/>
            <a:endParaRPr lang="en-US" dirty="0">
              <a:latin typeface="Times New Roman" pitchFamily="18" charset="0"/>
            </a:endParaRPr>
          </a:p>
        </p:txBody>
      </p:sp>
    </p:spTree>
    <p:extLst>
      <p:ext uri="{BB962C8B-B14F-4D97-AF65-F5344CB8AC3E}">
        <p14:creationId xmlns:p14="http://schemas.microsoft.com/office/powerpoint/2010/main" val="10480743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5D8100C9-EBB6-4A58-83C3-7CEEA760783D}" type="slidenum">
              <a:rPr lang="en-US" sz="1200"/>
              <a:pPr/>
              <a:t>53</a:t>
            </a:fld>
            <a:endParaRPr lang="en-US" sz="1200" dirty="0"/>
          </a:p>
        </p:txBody>
      </p:sp>
      <p:sp>
        <p:nvSpPr>
          <p:cNvPr id="140291" name="Rectangle 2"/>
          <p:cNvSpPr>
            <a:spLocks noGrp="1" noRot="1" noChangeAspect="1" noChangeArrowheads="1" noTextEdit="1"/>
          </p:cNvSpPr>
          <p:nvPr>
            <p:ph type="sldImg"/>
          </p:nvPr>
        </p:nvSpPr>
        <p:spPr>
          <a:xfrm>
            <a:off x="1216025" y="914400"/>
            <a:ext cx="4425950" cy="3319463"/>
          </a:xfrm>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Times New Roman" pitchFamily="18" charset="0"/>
              </a:rPr>
              <a:t>Type answer here</a:t>
            </a:r>
          </a:p>
          <a:p>
            <a:pPr eaLnBrk="1" hangingPunct="1"/>
            <a:endParaRPr lang="en-US" dirty="0">
              <a:latin typeface="Times New Roman" pitchFamily="18" charset="0"/>
            </a:endParaRPr>
          </a:p>
        </p:txBody>
      </p:sp>
    </p:spTree>
    <p:extLst>
      <p:ext uri="{BB962C8B-B14F-4D97-AF65-F5344CB8AC3E}">
        <p14:creationId xmlns:p14="http://schemas.microsoft.com/office/powerpoint/2010/main" val="2809388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2BC9B70C-2584-4B90-945E-53C285A7F9BA}" type="slidenum">
              <a:rPr lang="en-US" sz="1200"/>
              <a:pPr/>
              <a:t>54</a:t>
            </a:fld>
            <a:endParaRPr lang="en-US" sz="1200" dirty="0"/>
          </a:p>
        </p:txBody>
      </p:sp>
      <p:sp>
        <p:nvSpPr>
          <p:cNvPr id="141315" name="Rectangle 2"/>
          <p:cNvSpPr>
            <a:spLocks noGrp="1" noRot="1" noChangeAspect="1" noChangeArrowheads="1" noTextEdit="1"/>
          </p:cNvSpPr>
          <p:nvPr>
            <p:ph type="sldImg"/>
          </p:nvPr>
        </p:nvSpPr>
        <p:spPr>
          <a:xfrm>
            <a:off x="1216025" y="914400"/>
            <a:ext cx="4425950" cy="3319463"/>
          </a:xfrm>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Times New Roman" pitchFamily="18" charset="0"/>
              </a:rPr>
              <a:t>Type answer here</a:t>
            </a:r>
          </a:p>
          <a:p>
            <a:pPr eaLnBrk="1" hangingPunct="1"/>
            <a:endParaRPr lang="en-US" dirty="0">
              <a:latin typeface="Times New Roman" pitchFamily="18" charset="0"/>
            </a:endParaRPr>
          </a:p>
        </p:txBody>
      </p:sp>
    </p:spTree>
    <p:extLst>
      <p:ext uri="{BB962C8B-B14F-4D97-AF65-F5344CB8AC3E}">
        <p14:creationId xmlns:p14="http://schemas.microsoft.com/office/powerpoint/2010/main" val="26497717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676BEF42-25FD-4E3A-A3D1-39B1D080F24E}" type="slidenum">
              <a:rPr lang="en-US" sz="1200">
                <a:solidFill>
                  <a:prstClr val="black"/>
                </a:solidFill>
              </a:rPr>
              <a:pPr/>
              <a:t>55</a:t>
            </a:fld>
            <a:endParaRPr lang="en-US" sz="1200" dirty="0">
              <a:solidFill>
                <a:prstClr val="black"/>
              </a:solidFill>
            </a:endParaRPr>
          </a:p>
        </p:txBody>
      </p:sp>
    </p:spTree>
    <p:extLst>
      <p:ext uri="{BB962C8B-B14F-4D97-AF65-F5344CB8AC3E}">
        <p14:creationId xmlns:p14="http://schemas.microsoft.com/office/powerpoint/2010/main" val="276478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9EE958-2253-4236-9137-0D1C032919D1}" type="slidenum">
              <a:rPr lang="en-US" smtClean="0"/>
              <a:pPr>
                <a:defRPr/>
              </a:pPr>
              <a:t>56</a:t>
            </a:fld>
            <a:endParaRPr lang="en-US" dirty="0"/>
          </a:p>
        </p:txBody>
      </p:sp>
    </p:spTree>
    <p:extLst>
      <p:ext uri="{BB962C8B-B14F-4D97-AF65-F5344CB8AC3E}">
        <p14:creationId xmlns:p14="http://schemas.microsoft.com/office/powerpoint/2010/main" val="15980571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636B3D4B-0455-4877-ACDC-F12ACAD18C8B}" type="slidenum">
              <a:rPr lang="en-US" sz="1200"/>
              <a:pPr/>
              <a:t>57</a:t>
            </a:fld>
            <a:endParaRPr lang="en-US" sz="1200" dirty="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latin typeface="Times New Roman" pitchFamily="18" charset="0"/>
              </a:rPr>
              <a:t>s103d08</a:t>
            </a:r>
          </a:p>
        </p:txBody>
      </p:sp>
    </p:spTree>
    <p:extLst>
      <p:ext uri="{BB962C8B-B14F-4D97-AF65-F5344CB8AC3E}">
        <p14:creationId xmlns:p14="http://schemas.microsoft.com/office/powerpoint/2010/main" val="5002133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4F87E95E-9930-4B27-B0C5-5E55F5A182F7}" type="slidenum">
              <a:rPr lang="en-US" sz="1200"/>
              <a:pPr/>
              <a:t>58</a:t>
            </a:fld>
            <a:endParaRPr lang="en-US" sz="1200" dirty="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noProof="1">
              <a:latin typeface="Times New Roman" pitchFamily="18" charset="0"/>
            </a:endParaRPr>
          </a:p>
        </p:txBody>
      </p:sp>
    </p:spTree>
    <p:extLst>
      <p:ext uri="{BB962C8B-B14F-4D97-AF65-F5344CB8AC3E}">
        <p14:creationId xmlns:p14="http://schemas.microsoft.com/office/powerpoint/2010/main" val="39973409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D99FB10A-F1F0-43C9-A0F2-CFE8EFDBCA84}" type="slidenum">
              <a:rPr lang="en-US" sz="1200"/>
              <a:pPr/>
              <a:t>59</a:t>
            </a:fld>
            <a:endParaRPr lang="en-US" sz="1200" dirty="0"/>
          </a:p>
        </p:txBody>
      </p:sp>
      <p:sp>
        <p:nvSpPr>
          <p:cNvPr id="144387" name="Rectangle 2"/>
          <p:cNvSpPr>
            <a:spLocks noGrp="1" noRot="1" noChangeAspect="1" noChangeArrowheads="1" noTextEdit="1"/>
          </p:cNvSpPr>
          <p:nvPr>
            <p:ph type="sldImg"/>
          </p:nvPr>
        </p:nvSpPr>
        <p:spPr>
          <a:xfrm>
            <a:off x="1216025" y="914400"/>
            <a:ext cx="4425950" cy="3319463"/>
          </a:xfrm>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latin typeface="Times New Roman" pitchFamily="18" charset="0"/>
              </a:rPr>
              <a:t>Yes</a:t>
            </a:r>
          </a:p>
        </p:txBody>
      </p:sp>
    </p:spTree>
    <p:extLst>
      <p:ext uri="{BB962C8B-B14F-4D97-AF65-F5344CB8AC3E}">
        <p14:creationId xmlns:p14="http://schemas.microsoft.com/office/powerpoint/2010/main" val="270000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9C78A9C8-098D-4424-B0C3-C8B5BAA23330}" type="slidenum">
              <a:rPr lang="en-US" sz="1200"/>
              <a:pPr/>
              <a:t>6</a:t>
            </a:fld>
            <a:endParaRPr lang="en-US" sz="1200" dirty="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noProof="1">
              <a:latin typeface="Times New Roman" pitchFamily="18" charset="0"/>
            </a:endParaRPr>
          </a:p>
        </p:txBody>
      </p:sp>
    </p:spTree>
    <p:extLst>
      <p:ext uri="{BB962C8B-B14F-4D97-AF65-F5344CB8AC3E}">
        <p14:creationId xmlns:p14="http://schemas.microsoft.com/office/powerpoint/2010/main" val="798959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911E118D-F652-425E-824D-887FEC880829}" type="slidenum">
              <a:rPr lang="en-US" sz="1200"/>
              <a:pPr/>
              <a:t>60</a:t>
            </a:fld>
            <a:endParaRPr lang="en-US" sz="1200" dirty="0"/>
          </a:p>
        </p:txBody>
      </p:sp>
      <p:sp>
        <p:nvSpPr>
          <p:cNvPr id="145411" name="Rectangle 2"/>
          <p:cNvSpPr>
            <a:spLocks noGrp="1" noRot="1" noChangeAspect="1" noChangeArrowheads="1" noTextEdit="1"/>
          </p:cNvSpPr>
          <p:nvPr>
            <p:ph type="sldImg"/>
          </p:nvPr>
        </p:nvSpPr>
        <p:spPr>
          <a:xfrm>
            <a:off x="1216025" y="914400"/>
            <a:ext cx="4425950" cy="3319463"/>
          </a:xfrm>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Times New Roman" pitchFamily="18" charset="0"/>
              </a:rPr>
              <a:t>Type answer here</a:t>
            </a:r>
          </a:p>
        </p:txBody>
      </p:sp>
    </p:spTree>
    <p:extLst>
      <p:ext uri="{BB962C8B-B14F-4D97-AF65-F5344CB8AC3E}">
        <p14:creationId xmlns:p14="http://schemas.microsoft.com/office/powerpoint/2010/main" val="21876452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9EE958-2253-4236-9137-0D1C032919D1}" type="slidenum">
              <a:rPr lang="en-US" smtClean="0"/>
              <a:pPr>
                <a:defRPr/>
              </a:pPr>
              <a:t>61</a:t>
            </a:fld>
            <a:endParaRPr lang="en-US" dirty="0"/>
          </a:p>
        </p:txBody>
      </p:sp>
    </p:spTree>
    <p:extLst>
      <p:ext uri="{BB962C8B-B14F-4D97-AF65-F5344CB8AC3E}">
        <p14:creationId xmlns:p14="http://schemas.microsoft.com/office/powerpoint/2010/main" val="36105699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9EE958-2253-4236-9137-0D1C032919D1}" type="slidenum">
              <a:rPr lang="en-US" smtClean="0"/>
              <a:pPr>
                <a:defRPr/>
              </a:pPr>
              <a:t>62</a:t>
            </a:fld>
            <a:endParaRPr lang="en-US" dirty="0"/>
          </a:p>
        </p:txBody>
      </p:sp>
    </p:spTree>
    <p:extLst>
      <p:ext uri="{BB962C8B-B14F-4D97-AF65-F5344CB8AC3E}">
        <p14:creationId xmlns:p14="http://schemas.microsoft.com/office/powerpoint/2010/main" val="24122026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B0DA9205-DB43-4BCD-8DEC-AA6BB6356AB8}" type="slidenum">
              <a:rPr lang="en-US" sz="1200"/>
              <a:pPr/>
              <a:t>63</a:t>
            </a:fld>
            <a:endParaRPr lang="en-US" sz="1200" dirty="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latin typeface="Times New Roman" pitchFamily="18" charset="0"/>
              </a:rPr>
              <a:t>s103d09</a:t>
            </a:r>
          </a:p>
        </p:txBody>
      </p:sp>
    </p:spTree>
    <p:extLst>
      <p:ext uri="{BB962C8B-B14F-4D97-AF65-F5344CB8AC3E}">
        <p14:creationId xmlns:p14="http://schemas.microsoft.com/office/powerpoint/2010/main" val="34266473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9EE958-2253-4236-9137-0D1C032919D1}" type="slidenum">
              <a:rPr lang="en-US" smtClean="0"/>
              <a:pPr>
                <a:defRPr/>
              </a:pPr>
              <a:t>64</a:t>
            </a:fld>
            <a:endParaRPr lang="en-US" dirty="0"/>
          </a:p>
        </p:txBody>
      </p:sp>
    </p:spTree>
    <p:extLst>
      <p:ext uri="{BB962C8B-B14F-4D97-AF65-F5344CB8AC3E}">
        <p14:creationId xmlns:p14="http://schemas.microsoft.com/office/powerpoint/2010/main" val="12354515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1AC19C34-15D6-4331-8548-5773586F4F66}" type="slidenum">
              <a:rPr lang="en-US" sz="1200"/>
              <a:pPr/>
              <a:t>65</a:t>
            </a:fld>
            <a:endParaRPr lang="en-US" sz="1200" dirty="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latin typeface="Times New Roman" pitchFamily="18" charset="0"/>
              </a:rPr>
              <a:t>s103d11</a:t>
            </a:r>
          </a:p>
        </p:txBody>
      </p:sp>
    </p:spTree>
    <p:extLst>
      <p:ext uri="{BB962C8B-B14F-4D97-AF65-F5344CB8AC3E}">
        <p14:creationId xmlns:p14="http://schemas.microsoft.com/office/powerpoint/2010/main" val="32719170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D4F96D98-820D-4D7C-9A9E-6D9899202132}" type="slidenum">
              <a:rPr lang="en-US" sz="1200"/>
              <a:pPr/>
              <a:t>66</a:t>
            </a:fld>
            <a:endParaRPr lang="en-US" sz="1200"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noProof="1">
              <a:latin typeface="Times New Roman" pitchFamily="18" charset="0"/>
            </a:endParaRPr>
          </a:p>
        </p:txBody>
      </p:sp>
    </p:spTree>
    <p:extLst>
      <p:ext uri="{BB962C8B-B14F-4D97-AF65-F5344CB8AC3E}">
        <p14:creationId xmlns:p14="http://schemas.microsoft.com/office/powerpoint/2010/main" val="4527388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9EE958-2253-4236-9137-0D1C032919D1}" type="slidenum">
              <a:rPr lang="en-US" smtClean="0"/>
              <a:pPr>
                <a:defRPr/>
              </a:pPr>
              <a:t>67</a:t>
            </a:fld>
            <a:endParaRPr lang="en-US" dirty="0"/>
          </a:p>
        </p:txBody>
      </p:sp>
    </p:spTree>
    <p:extLst>
      <p:ext uri="{BB962C8B-B14F-4D97-AF65-F5344CB8AC3E}">
        <p14:creationId xmlns:p14="http://schemas.microsoft.com/office/powerpoint/2010/main" val="26853478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8D012E42-09AC-4315-9083-BCFAFEA0E35A}" type="slidenum">
              <a:rPr lang="en-US" sz="1200"/>
              <a:pPr/>
              <a:t>68</a:t>
            </a:fld>
            <a:endParaRPr lang="en-US" sz="1200" dirty="0"/>
          </a:p>
        </p:txBody>
      </p:sp>
      <p:sp>
        <p:nvSpPr>
          <p:cNvPr id="150531" name="Rectangle 2"/>
          <p:cNvSpPr>
            <a:spLocks noGrp="1" noRot="1" noChangeAspect="1" noChangeArrowheads="1" noTextEdit="1"/>
          </p:cNvSpPr>
          <p:nvPr>
            <p:ph type="sldImg"/>
          </p:nvPr>
        </p:nvSpPr>
        <p:spPr>
          <a:xfrm>
            <a:off x="1216025" y="914400"/>
            <a:ext cx="4425950" cy="3319463"/>
          </a:xfrm>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5000"/>
              </a:lnSpc>
              <a:spcBef>
                <a:spcPct val="20000"/>
              </a:spcBef>
              <a:buClr>
                <a:schemeClr val="tx1"/>
              </a:buClr>
              <a:buFont typeface="Monotype Sorts" pitchFamily="2" charset="2"/>
              <a:buNone/>
            </a:pPr>
            <a:r>
              <a:rPr lang="en-US" dirty="0">
                <a:latin typeface="Times New Roman" pitchFamily="18" charset="0"/>
              </a:rPr>
              <a:t>3. </a:t>
            </a:r>
            <a:r>
              <a:rPr lang="en-US" sz="1400" b="1" dirty="0">
                <a:latin typeface="Times New Roman" pitchFamily="18" charset="0"/>
              </a:rPr>
              <a:t>Both of the above</a:t>
            </a:r>
          </a:p>
          <a:p>
            <a:pPr eaLnBrk="1" hangingPunct="1">
              <a:lnSpc>
                <a:spcPct val="85000"/>
              </a:lnSpc>
              <a:spcBef>
                <a:spcPct val="20000"/>
              </a:spcBef>
              <a:buClr>
                <a:schemeClr val="tx1"/>
              </a:buClr>
              <a:buFont typeface="Monotype Sorts" pitchFamily="2" charset="2"/>
              <a:buNone/>
            </a:pPr>
            <a:r>
              <a:rPr lang="en-US" sz="1400" b="1" dirty="0">
                <a:latin typeface="Times New Roman" pitchFamily="18" charset="0"/>
              </a:rPr>
              <a:t>Both of the these queries produce the desired results.</a:t>
            </a:r>
          </a:p>
          <a:p>
            <a:pPr eaLnBrk="1" hangingPunct="1">
              <a:lnSpc>
                <a:spcPct val="85000"/>
              </a:lnSpc>
              <a:spcBef>
                <a:spcPct val="20000"/>
              </a:spcBef>
              <a:buClr>
                <a:schemeClr val="tx1"/>
              </a:buClr>
              <a:buFont typeface="Monotype Sorts" pitchFamily="2" charset="2"/>
              <a:buNone/>
            </a:pPr>
            <a:r>
              <a:rPr lang="en-US" sz="1400" b="1" dirty="0">
                <a:latin typeface="Times New Roman" pitchFamily="18" charset="0"/>
              </a:rPr>
              <a:t>In the second query the HAVING clause is used without the GROUP BY clause to filter the calculated columns row-by-row without specifying the CALCULATED keyword</a:t>
            </a:r>
            <a:endParaRPr lang="en-US" dirty="0">
              <a:latin typeface="Times New Roman" pitchFamily="18" charset="0"/>
            </a:endParaRPr>
          </a:p>
          <a:p>
            <a:pPr eaLnBrk="1" hangingPunct="1"/>
            <a:endParaRPr lang="en-US" dirty="0">
              <a:latin typeface="Times New Roman" pitchFamily="18" charset="0"/>
            </a:endParaRPr>
          </a:p>
        </p:txBody>
      </p:sp>
    </p:spTree>
    <p:extLst>
      <p:ext uri="{BB962C8B-B14F-4D97-AF65-F5344CB8AC3E}">
        <p14:creationId xmlns:p14="http://schemas.microsoft.com/office/powerpoint/2010/main" val="20602607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8D012E42-09AC-4315-9083-BCFAFEA0E35A}" type="slidenum">
              <a:rPr lang="en-US" sz="1200"/>
              <a:pPr/>
              <a:t>69</a:t>
            </a:fld>
            <a:endParaRPr lang="en-US" sz="1200" dirty="0"/>
          </a:p>
        </p:txBody>
      </p:sp>
      <p:sp>
        <p:nvSpPr>
          <p:cNvPr id="150531" name="Rectangle 2"/>
          <p:cNvSpPr>
            <a:spLocks noGrp="1" noRot="1" noChangeAspect="1" noChangeArrowheads="1" noTextEdit="1"/>
          </p:cNvSpPr>
          <p:nvPr>
            <p:ph type="sldImg"/>
          </p:nvPr>
        </p:nvSpPr>
        <p:spPr>
          <a:xfrm>
            <a:off x="1216025" y="914400"/>
            <a:ext cx="4425950" cy="3319463"/>
          </a:xfrm>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5000"/>
              </a:lnSpc>
              <a:spcBef>
                <a:spcPct val="20000"/>
              </a:spcBef>
              <a:buClr>
                <a:schemeClr val="tx1"/>
              </a:buClr>
              <a:buFont typeface="Monotype Sorts" pitchFamily="2" charset="2"/>
              <a:buNone/>
            </a:pPr>
            <a:r>
              <a:rPr lang="en-US" dirty="0">
                <a:latin typeface="Times New Roman" pitchFamily="18" charset="0"/>
              </a:rPr>
              <a:t>3. </a:t>
            </a:r>
            <a:r>
              <a:rPr lang="en-US" sz="1400" b="1" dirty="0">
                <a:latin typeface="Times New Roman" pitchFamily="18" charset="0"/>
              </a:rPr>
              <a:t>Both of the above</a:t>
            </a:r>
          </a:p>
          <a:p>
            <a:pPr eaLnBrk="1" hangingPunct="1">
              <a:lnSpc>
                <a:spcPct val="85000"/>
              </a:lnSpc>
              <a:spcBef>
                <a:spcPct val="20000"/>
              </a:spcBef>
              <a:buClr>
                <a:schemeClr val="tx1"/>
              </a:buClr>
              <a:buFont typeface="Monotype Sorts" pitchFamily="2" charset="2"/>
              <a:buNone/>
            </a:pPr>
            <a:r>
              <a:rPr lang="en-US" sz="1400" b="1" dirty="0">
                <a:latin typeface="Times New Roman" pitchFamily="18" charset="0"/>
              </a:rPr>
              <a:t>Both of the these queries produce the desired results.</a:t>
            </a:r>
          </a:p>
          <a:p>
            <a:pPr eaLnBrk="1" hangingPunct="1">
              <a:lnSpc>
                <a:spcPct val="85000"/>
              </a:lnSpc>
              <a:spcBef>
                <a:spcPct val="20000"/>
              </a:spcBef>
              <a:buClr>
                <a:schemeClr val="tx1"/>
              </a:buClr>
              <a:buFont typeface="Monotype Sorts" pitchFamily="2" charset="2"/>
              <a:buNone/>
            </a:pPr>
            <a:r>
              <a:rPr lang="en-US" sz="1400" b="1" dirty="0">
                <a:latin typeface="Times New Roman" pitchFamily="18" charset="0"/>
              </a:rPr>
              <a:t>In the second query the HAVING clause is used without the GROUP BY clause to filter the calculated columns row-by-row without specifying the CALCULATED keyword</a:t>
            </a:r>
            <a:endParaRPr lang="en-US" dirty="0">
              <a:latin typeface="Times New Roman" pitchFamily="18" charset="0"/>
            </a:endParaRPr>
          </a:p>
          <a:p>
            <a:pPr eaLnBrk="1" hangingPunct="1"/>
            <a:endParaRPr lang="en-US" dirty="0">
              <a:latin typeface="Times New Roman" pitchFamily="18" charset="0"/>
            </a:endParaRPr>
          </a:p>
        </p:txBody>
      </p:sp>
    </p:spTree>
    <p:extLst>
      <p:ext uri="{BB962C8B-B14F-4D97-AF65-F5344CB8AC3E}">
        <p14:creationId xmlns:p14="http://schemas.microsoft.com/office/powerpoint/2010/main" val="118885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B4DBE758-1297-4F65-89E7-645BC6F8143C}" type="slidenum">
              <a:rPr lang="en-US" sz="1200"/>
              <a:pPr/>
              <a:t>7</a:t>
            </a:fld>
            <a:endParaRPr lang="en-US" sz="1200" dirty="0"/>
          </a:p>
        </p:txBody>
      </p:sp>
      <p:sp>
        <p:nvSpPr>
          <p:cNvPr id="103427" name="Rectangle 2"/>
          <p:cNvSpPr>
            <a:spLocks noGrp="1" noRot="1" noChangeAspect="1" noChangeArrowheads="1" noTextEdit="1"/>
          </p:cNvSpPr>
          <p:nvPr>
            <p:ph type="sldImg"/>
          </p:nvPr>
        </p:nvSpPr>
        <p:spPr>
          <a:xfrm>
            <a:off x="1216025" y="914400"/>
            <a:ext cx="4425950" cy="3319463"/>
          </a:xfrm>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noProof="1">
              <a:latin typeface="Times New Roman" pitchFamily="18" charset="0"/>
            </a:endParaRPr>
          </a:p>
        </p:txBody>
      </p:sp>
    </p:spTree>
    <p:extLst>
      <p:ext uri="{BB962C8B-B14F-4D97-AF65-F5344CB8AC3E}">
        <p14:creationId xmlns:p14="http://schemas.microsoft.com/office/powerpoint/2010/main" val="27647700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885DA08A-4A3A-4AAF-B89B-CC54482A4252}" type="slidenum">
              <a:rPr lang="en-US" sz="1200"/>
              <a:pPr/>
              <a:t>70</a:t>
            </a:fld>
            <a:endParaRPr lang="en-US" sz="1200" dirty="0"/>
          </a:p>
        </p:txBody>
      </p:sp>
      <p:sp>
        <p:nvSpPr>
          <p:cNvPr id="152579" name="Rectangle 2"/>
          <p:cNvSpPr>
            <a:spLocks noGrp="1" noRot="1" noChangeAspect="1" noChangeArrowheads="1" noTextEdit="1"/>
          </p:cNvSpPr>
          <p:nvPr>
            <p:ph type="sldImg"/>
          </p:nvPr>
        </p:nvSpPr>
        <p:spPr>
          <a:xfrm>
            <a:off x="1216025" y="914400"/>
            <a:ext cx="4425950" cy="3319463"/>
          </a:xfrm>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noProof="1">
              <a:latin typeface="Times New Roman" pitchFamily="18" charset="0"/>
            </a:endParaRPr>
          </a:p>
        </p:txBody>
      </p:sp>
    </p:spTree>
    <p:extLst>
      <p:ext uri="{BB962C8B-B14F-4D97-AF65-F5344CB8AC3E}">
        <p14:creationId xmlns:p14="http://schemas.microsoft.com/office/powerpoint/2010/main" val="13850699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885DA08A-4A3A-4AAF-B89B-CC54482A4252}" type="slidenum">
              <a:rPr lang="en-US" sz="1200"/>
              <a:pPr/>
              <a:t>71</a:t>
            </a:fld>
            <a:endParaRPr lang="en-US" sz="1200" dirty="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noProof="1">
              <a:latin typeface="Times New Roman" pitchFamily="18" charset="0"/>
            </a:endParaRPr>
          </a:p>
        </p:txBody>
      </p:sp>
    </p:spTree>
    <p:extLst>
      <p:ext uri="{BB962C8B-B14F-4D97-AF65-F5344CB8AC3E}">
        <p14:creationId xmlns:p14="http://schemas.microsoft.com/office/powerpoint/2010/main" val="37558708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2F73F976-DA2C-446A-95CC-137228553A50}" type="slidenum">
              <a:rPr lang="en-US" sz="1200"/>
              <a:pPr/>
              <a:t>72</a:t>
            </a:fld>
            <a:endParaRPr lang="en-US" sz="1200" dirty="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noProof="1">
              <a:latin typeface="Times New Roman" pitchFamily="18" charset="0"/>
            </a:endParaRPr>
          </a:p>
        </p:txBody>
      </p:sp>
    </p:spTree>
    <p:extLst>
      <p:ext uri="{BB962C8B-B14F-4D97-AF65-F5344CB8AC3E}">
        <p14:creationId xmlns:p14="http://schemas.microsoft.com/office/powerpoint/2010/main" val="38780222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9EE958-2253-4236-9137-0D1C032919D1}" type="slidenum">
              <a:rPr lang="en-US" smtClean="0"/>
              <a:pPr>
                <a:defRPr/>
              </a:pPr>
              <a:t>73</a:t>
            </a:fld>
            <a:endParaRPr lang="en-US" dirty="0"/>
          </a:p>
        </p:txBody>
      </p:sp>
    </p:spTree>
    <p:extLst>
      <p:ext uri="{BB962C8B-B14F-4D97-AF65-F5344CB8AC3E}">
        <p14:creationId xmlns:p14="http://schemas.microsoft.com/office/powerpoint/2010/main" val="32970951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1CA26823-E2EA-4094-AFC8-60492D4CA29A}" type="slidenum">
              <a:rPr lang="en-US" sz="1200"/>
              <a:pPr/>
              <a:t>74</a:t>
            </a:fld>
            <a:endParaRPr lang="en-US" sz="1200" dirty="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latin typeface="Times New Roman" pitchFamily="18" charset="0"/>
              </a:rPr>
              <a:t>s103d12</a:t>
            </a:r>
          </a:p>
        </p:txBody>
      </p:sp>
    </p:spTree>
    <p:extLst>
      <p:ext uri="{BB962C8B-B14F-4D97-AF65-F5344CB8AC3E}">
        <p14:creationId xmlns:p14="http://schemas.microsoft.com/office/powerpoint/2010/main" val="11879460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9EE958-2253-4236-9137-0D1C032919D1}" type="slidenum">
              <a:rPr lang="en-US" smtClean="0"/>
              <a:pPr>
                <a:defRPr/>
              </a:pPr>
              <a:t>75</a:t>
            </a:fld>
            <a:endParaRPr lang="en-US" dirty="0"/>
          </a:p>
        </p:txBody>
      </p:sp>
    </p:spTree>
    <p:extLst>
      <p:ext uri="{BB962C8B-B14F-4D97-AF65-F5344CB8AC3E}">
        <p14:creationId xmlns:p14="http://schemas.microsoft.com/office/powerpoint/2010/main" val="28852848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356C8C55-1B4D-4064-8CA9-842A52A7A29F}" type="slidenum">
              <a:rPr lang="en-US" sz="1200"/>
              <a:pPr/>
              <a:t>76</a:t>
            </a:fld>
            <a:endParaRPr lang="en-US" sz="1200" dirty="0"/>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latin typeface="Times New Roman" pitchFamily="18" charset="0"/>
              </a:rPr>
              <a:t>s103d13</a:t>
            </a:r>
          </a:p>
        </p:txBody>
      </p:sp>
    </p:spTree>
    <p:extLst>
      <p:ext uri="{BB962C8B-B14F-4D97-AF65-F5344CB8AC3E}">
        <p14:creationId xmlns:p14="http://schemas.microsoft.com/office/powerpoint/2010/main" val="36955280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9EE958-2253-4236-9137-0D1C032919D1}" type="slidenum">
              <a:rPr lang="en-US" smtClean="0"/>
              <a:pPr>
                <a:defRPr/>
              </a:pPr>
              <a:t>77</a:t>
            </a:fld>
            <a:endParaRPr lang="en-US" dirty="0"/>
          </a:p>
        </p:txBody>
      </p:sp>
    </p:spTree>
    <p:extLst>
      <p:ext uri="{BB962C8B-B14F-4D97-AF65-F5344CB8AC3E}">
        <p14:creationId xmlns:p14="http://schemas.microsoft.com/office/powerpoint/2010/main" val="41431708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676BEF42-25FD-4E3A-A3D1-39B1D080F24E}" type="slidenum">
              <a:rPr lang="en-US" sz="1200">
                <a:solidFill>
                  <a:prstClr val="black"/>
                </a:solidFill>
              </a:rPr>
              <a:pPr/>
              <a:t>78</a:t>
            </a:fld>
            <a:endParaRPr lang="en-US" sz="1200" dirty="0">
              <a:solidFill>
                <a:prstClr val="black"/>
              </a:solidFill>
            </a:endParaRPr>
          </a:p>
        </p:txBody>
      </p:sp>
    </p:spTree>
    <p:extLst>
      <p:ext uri="{BB962C8B-B14F-4D97-AF65-F5344CB8AC3E}">
        <p14:creationId xmlns:p14="http://schemas.microsoft.com/office/powerpoint/2010/main" val="16315806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8EA4B456-A5FD-4A4D-8903-FA419A4D2D2B}" type="slidenum">
              <a:rPr lang="en-US" sz="1200">
                <a:solidFill>
                  <a:prstClr val="black"/>
                </a:solidFill>
              </a:rPr>
              <a:pPr/>
              <a:t>79</a:t>
            </a:fld>
            <a:endParaRPr lang="en-US" sz="120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Would like a review of the exercises?</a:t>
            </a:r>
          </a:p>
          <a:p>
            <a:r>
              <a:rPr lang="en-US" dirty="0"/>
              <a:t>Please answer with your Yes or No seat indicator.</a:t>
            </a:r>
          </a:p>
          <a:p>
            <a:endParaRPr lang="en-US" dirty="0"/>
          </a:p>
        </p:txBody>
      </p:sp>
    </p:spTree>
    <p:extLst>
      <p:ext uri="{BB962C8B-B14F-4D97-AF65-F5344CB8AC3E}">
        <p14:creationId xmlns:p14="http://schemas.microsoft.com/office/powerpoint/2010/main" val="1905272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6021E561-6E36-4C56-A73B-9FC2E0C0FF7C}" type="slidenum">
              <a:rPr lang="en-US" sz="1200"/>
              <a:pPr/>
              <a:t>8</a:t>
            </a:fld>
            <a:endParaRPr lang="en-US" sz="1200" dirty="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Times New Roman" pitchFamily="18" charset="0"/>
              </a:rPr>
              <a:t>d.  </a:t>
            </a:r>
            <a:r>
              <a:rPr lang="en-US" sz="1300" dirty="0">
                <a:latin typeface="Courier New" pitchFamily="49" charset="0"/>
              </a:rPr>
              <a:t>order by state desc, city desc</a:t>
            </a:r>
          </a:p>
        </p:txBody>
      </p:sp>
    </p:spTree>
    <p:extLst>
      <p:ext uri="{BB962C8B-B14F-4D97-AF65-F5344CB8AC3E}">
        <p14:creationId xmlns:p14="http://schemas.microsoft.com/office/powerpoint/2010/main" val="4878699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C8D77766-31D0-4573-B76F-2ED6B56FD130}" type="slidenum">
              <a:rPr lang="en-US" sz="1200" smtClean="0"/>
              <a:pPr/>
              <a:t>80</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Yes</a:t>
            </a:r>
          </a:p>
          <a:p>
            <a:r>
              <a:rPr lang="en-US" dirty="0"/>
              <a:t>To guarantee the order of the rows in the output, you must use an ORDER BY clause.</a:t>
            </a:r>
          </a:p>
          <a:p>
            <a:endParaRPr lang="en-US" dirty="0"/>
          </a:p>
        </p:txBody>
      </p:sp>
    </p:spTree>
    <p:extLst>
      <p:ext uri="{BB962C8B-B14F-4D97-AF65-F5344CB8AC3E}">
        <p14:creationId xmlns:p14="http://schemas.microsoft.com/office/powerpoint/2010/main" val="6216962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021FF7FC-B912-40E5-94EE-C4C16BE13A57}" type="slidenum">
              <a:rPr lang="en-US" sz="1200" smtClean="0"/>
              <a:pPr/>
              <a:t>81</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Yes</a:t>
            </a:r>
          </a:p>
          <a:p>
            <a:endParaRPr lang="en-US" dirty="0"/>
          </a:p>
        </p:txBody>
      </p:sp>
    </p:spTree>
    <p:extLst>
      <p:ext uri="{BB962C8B-B14F-4D97-AF65-F5344CB8AC3E}">
        <p14:creationId xmlns:p14="http://schemas.microsoft.com/office/powerpoint/2010/main" val="36013977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52826FD1-F11D-47FD-B24A-DFB9805D59BC}" type="slidenum">
              <a:rPr lang="en-US" sz="1200" smtClean="0"/>
              <a:pPr/>
              <a:t>82</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D</a:t>
            </a:r>
          </a:p>
          <a:p>
            <a:r>
              <a:rPr lang="en-US" dirty="0"/>
              <a:t>Descending order specifies to display values from the largest to the smallest numeric or character value.  PROC SQL treats null or missing values as the smallest possible value.</a:t>
            </a:r>
          </a:p>
          <a:p>
            <a:endParaRPr lang="en-US" dirty="0"/>
          </a:p>
        </p:txBody>
      </p:sp>
    </p:spTree>
    <p:extLst>
      <p:ext uri="{BB962C8B-B14F-4D97-AF65-F5344CB8AC3E}">
        <p14:creationId xmlns:p14="http://schemas.microsoft.com/office/powerpoint/2010/main" val="1340839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9A565D46-BC84-455F-8062-C420D90F6DCD}" type="slidenum">
              <a:rPr lang="en-US" sz="1200" smtClean="0"/>
              <a:pPr/>
              <a:t>83</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D</a:t>
            </a:r>
          </a:p>
          <a:p>
            <a:r>
              <a:rPr lang="en-US" dirty="0"/>
              <a:t>The NONUMBER/NUMBER options control whether the SELECT statement includes a column that displays row numbers as the first column of query output in the Output window or HTML output.</a:t>
            </a:r>
          </a:p>
          <a:p>
            <a:endParaRPr lang="en-US" dirty="0"/>
          </a:p>
        </p:txBody>
      </p:sp>
    </p:spTree>
    <p:extLst>
      <p:ext uri="{BB962C8B-B14F-4D97-AF65-F5344CB8AC3E}">
        <p14:creationId xmlns:p14="http://schemas.microsoft.com/office/powerpoint/2010/main" val="26676047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7CA0747A-48AF-4E4D-930C-6EEAB28A8B40}" type="slidenum">
              <a:rPr lang="en-US" sz="1200" smtClean="0"/>
              <a:pPr/>
              <a:t>84</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B</a:t>
            </a:r>
          </a:p>
          <a:p>
            <a:r>
              <a:rPr lang="en-US" dirty="0"/>
              <a:t>The SELECT list in this query specifies both a non-summarized column and a summarized column. By default, SAS will remerge unless you either group by Order_Type or remove the non-summarized column. Specifying the NOREMERGE option will prevent SAS from remerging but then PROC SQL will not produce a report.</a:t>
            </a:r>
          </a:p>
          <a:p>
            <a:endParaRPr lang="en-US" dirty="0"/>
          </a:p>
        </p:txBody>
      </p:sp>
    </p:spTree>
    <p:extLst>
      <p:ext uri="{BB962C8B-B14F-4D97-AF65-F5344CB8AC3E}">
        <p14:creationId xmlns:p14="http://schemas.microsoft.com/office/powerpoint/2010/main" val="15935190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1207711A-2622-4267-BD35-385FFCAFD139}" type="slidenum">
              <a:rPr lang="en-US" sz="1200" smtClean="0"/>
              <a:pPr/>
              <a:t>85</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a:t>
            </a:r>
            <a:r>
              <a:rPr lang="en-US" dirty="0" smtClean="0"/>
              <a:t>C</a:t>
            </a:r>
            <a:endParaRPr lang="en-US" dirty="0"/>
          </a:p>
          <a:p>
            <a:endParaRPr lang="en-US" dirty="0"/>
          </a:p>
        </p:txBody>
      </p:sp>
    </p:spTree>
    <p:extLst>
      <p:ext uri="{BB962C8B-B14F-4D97-AF65-F5344CB8AC3E}">
        <p14:creationId xmlns:p14="http://schemas.microsoft.com/office/powerpoint/2010/main" val="196160579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419CB054-E90A-40E3-9CC2-7D0DC19E573E}" type="slidenum">
              <a:rPr lang="en-US" sz="1200" smtClean="0"/>
              <a:pPr/>
              <a:t>86</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No</a:t>
            </a:r>
          </a:p>
          <a:p>
            <a:r>
              <a:rPr lang="en-US" dirty="0"/>
              <a:t>COUNT(*) counts the total number of rows in a table or in a subset. However, when you specify a column as an argument for COUNT, the function counts the number of rows in the table or in a subset that have a nonmissing value for that column.</a:t>
            </a:r>
          </a:p>
          <a:p>
            <a:endParaRPr lang="en-US" dirty="0"/>
          </a:p>
        </p:txBody>
      </p:sp>
    </p:spTree>
    <p:extLst>
      <p:ext uri="{BB962C8B-B14F-4D97-AF65-F5344CB8AC3E}">
        <p14:creationId xmlns:p14="http://schemas.microsoft.com/office/powerpoint/2010/main" val="38827645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4395AF19-C645-412C-99F0-B00317B7B5F5}" type="slidenum">
              <a:rPr lang="en-US" sz="1200" smtClean="0"/>
              <a:pPr/>
              <a:t>87</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B</a:t>
            </a:r>
          </a:p>
          <a:p>
            <a:r>
              <a:rPr lang="en-US" dirty="0"/>
              <a:t>To aggregate summary statistics by the values of the non-summarized column, Product_Group, the query must use a GROUP BY clause that specifies the Product_Group column. This report is grouped by only one column. Also, the GROUP BY clause cannot specify a summarized column, like Products.</a:t>
            </a:r>
          </a:p>
          <a:p>
            <a:endParaRPr lang="en-US" dirty="0"/>
          </a:p>
        </p:txBody>
      </p:sp>
    </p:spTree>
    <p:extLst>
      <p:ext uri="{BB962C8B-B14F-4D97-AF65-F5344CB8AC3E}">
        <p14:creationId xmlns:p14="http://schemas.microsoft.com/office/powerpoint/2010/main" val="3887707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B71D55B7-517D-4544-ADA2-E5897F237210}" type="slidenum">
              <a:rPr lang="en-US" sz="1200" smtClean="0"/>
              <a:pPr/>
              <a:t>88</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A</a:t>
            </a:r>
          </a:p>
          <a:p>
            <a:r>
              <a:rPr lang="en-US" dirty="0"/>
              <a:t>The LABEL= column modifier is not ANSI standard, but a SAS enhancement to specify labels. You can use the ANSI column modifier, the LABEL=  column modifier or both within the same SELECT clause.</a:t>
            </a:r>
          </a:p>
          <a:p>
            <a:endParaRPr lang="en-US" dirty="0"/>
          </a:p>
        </p:txBody>
      </p:sp>
    </p:spTree>
    <p:extLst>
      <p:ext uri="{BB962C8B-B14F-4D97-AF65-F5344CB8AC3E}">
        <p14:creationId xmlns:p14="http://schemas.microsoft.com/office/powerpoint/2010/main" val="30710808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3C60DAC2-8C68-4BA5-9222-483A5BF48356}" type="slidenum">
              <a:rPr lang="en-US" sz="1200" smtClean="0"/>
              <a:pPr/>
              <a:t>89</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D</a:t>
            </a:r>
          </a:p>
          <a:p>
            <a:r>
              <a:rPr lang="en-US" dirty="0"/>
              <a:t>Unlike most SAS summary functions, ANSI summary functions can take only a single argument. Also, because PROC SQL is ANSI standard, short-cuts to reference a range of variables in an argument list within a function are not acceptable in PROC SQL like they are in other SAS procedures.</a:t>
            </a:r>
          </a:p>
          <a:p>
            <a:endParaRPr lang="en-US" dirty="0"/>
          </a:p>
        </p:txBody>
      </p:sp>
    </p:spTree>
    <p:extLst>
      <p:ext uri="{BB962C8B-B14F-4D97-AF65-F5344CB8AC3E}">
        <p14:creationId xmlns:p14="http://schemas.microsoft.com/office/powerpoint/2010/main" val="1634320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fld id="{E624C407-3275-4B33-9CC9-2A3B31432CB9}" type="slidenum">
              <a:rPr lang="en-US" sz="1200"/>
              <a:pPr/>
              <a:t>9</a:t>
            </a:fld>
            <a:endParaRPr lang="en-US" sz="1200" dirty="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Times New Roman" pitchFamily="18" charset="0"/>
              </a:rPr>
              <a:t>Type answer here</a:t>
            </a:r>
          </a:p>
          <a:p>
            <a:pPr eaLnBrk="1" hangingPunct="1"/>
            <a:endParaRPr lang="en-US" dirty="0">
              <a:latin typeface="Times New Roman" pitchFamily="18" charset="0"/>
            </a:endParaRPr>
          </a:p>
        </p:txBody>
      </p:sp>
    </p:spTree>
    <p:extLst>
      <p:ext uri="{BB962C8B-B14F-4D97-AF65-F5344CB8AC3E}">
        <p14:creationId xmlns:p14="http://schemas.microsoft.com/office/powerpoint/2010/main" val="372887613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14CD29B-D26B-4609-9615-AEF67B6958E9}" type="slidenum">
              <a:rPr lang="en-US" sz="1200" smtClean="0"/>
              <a:pPr/>
              <a:t>90</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B</a:t>
            </a:r>
          </a:p>
          <a:p>
            <a:r>
              <a:rPr lang="en-US" dirty="0"/>
              <a:t>You can specify columns created by summary functions in the HAVING clause, with or without the CALCULATED keyword. However, you cannot specify columns created by summary functions in the GROUP BY clause. In the WHERE clause, you cannot specify summary functions that have just a single argument.</a:t>
            </a:r>
          </a:p>
          <a:p>
            <a:endParaRPr lang="en-US" dirty="0"/>
          </a:p>
        </p:txBody>
      </p:sp>
    </p:spTree>
    <p:extLst>
      <p:ext uri="{BB962C8B-B14F-4D97-AF65-F5344CB8AC3E}">
        <p14:creationId xmlns:p14="http://schemas.microsoft.com/office/powerpoint/2010/main" val="20601790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Line 47"/>
          <p:cNvSpPr>
            <a:spLocks noChangeShapeType="1"/>
          </p:cNvSpPr>
          <p:nvPr/>
        </p:nvSpPr>
        <p:spPr bwMode="auto">
          <a:xfrm>
            <a:off x="1252538" y="4264025"/>
            <a:ext cx="4805362"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4" name="Rectangle 3"/>
          <p:cNvSpPr>
            <a:spLocks noChangeArrowheads="1"/>
          </p:cNvSpPr>
          <p:nvPr/>
        </p:nvSpPr>
        <p:spPr bwMode="auto">
          <a:xfrm>
            <a:off x="2819400" y="6553200"/>
            <a:ext cx="350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en-US" sz="600" b="1" dirty="0">
                <a:solidFill>
                  <a:srgbClr val="B0B7BB"/>
                </a:solidFill>
                <a:latin typeface="Arial" panose="020B0604020202020204" pitchFamily="34" charset="0"/>
              </a:rPr>
              <a:t/>
            </a:r>
            <a:br>
              <a:rPr lang="en-US" altLang="en-US" sz="600" b="1" dirty="0">
                <a:solidFill>
                  <a:srgbClr val="B0B7BB"/>
                </a:solidFill>
                <a:latin typeface="Arial" panose="020B0604020202020204" pitchFamily="34" charset="0"/>
              </a:rPr>
            </a:br>
            <a:r>
              <a:rPr lang="en-US" altLang="en-US" sz="600" b="1" dirty="0">
                <a:solidFill>
                  <a:srgbClr val="B0B7BB"/>
                </a:solidFill>
                <a:latin typeface="Arial" panose="020B0604020202020204" pitchFamily="34" charset="0"/>
              </a:rPr>
              <a:t>Copyright © 2010, SAS Institute Inc. All rights reserved.</a:t>
            </a:r>
            <a:endParaRPr lang="en-US" altLang="en-US" sz="600" dirty="0">
              <a:solidFill>
                <a:srgbClr val="B0B7BB"/>
              </a:solidFill>
              <a:latin typeface="Arial" panose="020B0604020202020204" pitchFamily="34" charset="0"/>
            </a:endParaRPr>
          </a:p>
        </p:txBody>
      </p:sp>
      <p:pic>
        <p:nvPicPr>
          <p:cNvPr id="5" name="Picture 2" descr="C:\Users\sassnh\Desktop\Pictur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8043863" y="3235325"/>
            <a:ext cx="72548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6"/>
          <p:cNvSpPr>
            <a:spLocks noGrp="1"/>
          </p:cNvSpPr>
          <p:nvPr>
            <p:ph type="title"/>
          </p:nvPr>
        </p:nvSpPr>
        <p:spPr>
          <a:xfrm>
            <a:off x="415212" y="3089275"/>
            <a:ext cx="8458200" cy="679450"/>
          </a:xfrm>
        </p:spPr>
        <p:txBody>
          <a:bodyPr/>
          <a:lstStyle>
            <a:lvl1pPr>
              <a:defRPr>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84549857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5" name="Rectangle 44"/>
          <p:cNvSpPr>
            <a:spLocks noGrp="1" noChangeArrowheads="1"/>
          </p:cNvSpPr>
          <p:nvPr>
            <p:ph type="title"/>
          </p:nvPr>
        </p:nvSpPr>
        <p:spPr bwMode="auto">
          <a:xfrm>
            <a:off x="685800" y="457200"/>
            <a:ext cx="8458200" cy="685800"/>
          </a:xfrm>
          <a:prstGeom prst="rect">
            <a:avLst/>
          </a:prstGeom>
          <a:noFill/>
          <a:ln>
            <a:noFill/>
          </a:ln>
          <a:effectLst/>
          <a:extLst/>
        </p:spPr>
        <p:txBody>
          <a:bodyPr/>
          <a:lstStyle/>
          <a:p>
            <a:pPr lvl="0"/>
            <a:r>
              <a:rPr lang="en-US"/>
              <a:t>Click to edit Master title style</a:t>
            </a:r>
            <a:endParaRPr lang="en-US" dirty="0"/>
          </a:p>
        </p:txBody>
      </p:sp>
      <p:sp>
        <p:nvSpPr>
          <p:cNvPr id="6" name="Rectangle 45"/>
          <p:cNvSpPr>
            <a:spLocks noGrp="1" noChangeArrowheads="1"/>
          </p:cNvSpPr>
          <p:nvPr>
            <p:ph idx="1"/>
          </p:nvPr>
        </p:nvSpPr>
        <p:spPr bwMode="auto">
          <a:xfrm>
            <a:off x="685800" y="1078992"/>
            <a:ext cx="7848600" cy="4267200"/>
          </a:xfrm>
          <a:prstGeom prst="rect">
            <a:avLst/>
          </a:prstGeom>
          <a:noFill/>
          <a:ln>
            <a:noFill/>
          </a:ln>
          <a:effectLst/>
          <a:extLst/>
        </p:spPr>
        <p:txBody>
          <a:bodyPr/>
          <a:lstStyle>
            <a:lvl1pPr marL="0" indent="0">
              <a:defRPr baseline="0">
                <a:solidFill>
                  <a:srgbClr val="000000"/>
                </a:solidFill>
              </a:defRPr>
            </a:lvl1pPr>
            <a:lvl2pPr>
              <a:defRPr baseline="0">
                <a:solidFill>
                  <a:srgbClr val="000000"/>
                </a:solidFill>
              </a:defRPr>
            </a:lvl2pPr>
            <a:lvl3pPr>
              <a:defRPr baseline="0">
                <a:solidFill>
                  <a:srgbClr val="000000"/>
                </a:solidFill>
              </a:defRPr>
            </a:lvl3pPr>
            <a:lvl4pPr>
              <a:defRPr baseline="0">
                <a:solidFill>
                  <a:srgbClr val="000000"/>
                </a:solidFill>
              </a:defRPr>
            </a:lvl4pPr>
            <a:lvl5pPr>
              <a:defRPr baseline="0">
                <a:solidFill>
                  <a:srgbClr val="000000"/>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91795213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pPr>
              <a:defRPr/>
            </a:pPr>
            <a:fld id="{82544F2E-A61C-453A-8740-603CF7C2DE96}" type="slidenum">
              <a:rPr lang="en-US"/>
              <a:pPr>
                <a:defRPr/>
              </a:pPr>
              <a:t>‹#›</a:t>
            </a:fld>
            <a:endParaRPr lang="en-US" dirty="0">
              <a:latin typeface="Times New Roman" pitchFamily="18" charset="0"/>
            </a:endParaRPr>
          </a:p>
        </p:txBody>
      </p:sp>
    </p:spTree>
    <p:extLst>
      <p:ext uri="{BB962C8B-B14F-4D97-AF65-F5344CB8AC3E}">
        <p14:creationId xmlns:p14="http://schemas.microsoft.com/office/powerpoint/2010/main" val="1944707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
          <p:cNvSpPr>
            <a:spLocks noGrp="1"/>
          </p:cNvSpPr>
          <p:nvPr>
            <p:ph type="sldNum" sz="quarter" idx="10"/>
          </p:nvPr>
        </p:nvSpPr>
        <p:spPr/>
        <p:txBody>
          <a:bodyPr/>
          <a:lstStyle>
            <a:lvl1pPr>
              <a:defRPr/>
            </a:lvl1pPr>
          </a:lstStyle>
          <a:p>
            <a:pPr>
              <a:defRPr/>
            </a:pPr>
            <a:fld id="{584BD57D-9A61-47F1-AEF1-F22D26D8FC3B}" type="slidenum">
              <a:rPr lang="en-US"/>
              <a:pPr>
                <a:defRPr/>
              </a:pPr>
              <a:t>‹#›</a:t>
            </a:fld>
            <a:endParaRPr lang="en-US" dirty="0">
              <a:latin typeface="Times New Roman" pitchFamily="18" charset="0"/>
            </a:endParaRPr>
          </a:p>
        </p:txBody>
      </p:sp>
    </p:spTree>
    <p:extLst>
      <p:ext uri="{BB962C8B-B14F-4D97-AF65-F5344CB8AC3E}">
        <p14:creationId xmlns:p14="http://schemas.microsoft.com/office/powerpoint/2010/main" val="39105364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0" y="6770688"/>
            <a:ext cx="98425" cy="87312"/>
          </a:xfrm>
          <a:prstGeom prst="rect">
            <a:avLst/>
          </a:prstGeom>
        </p:spPr>
        <p:txBody>
          <a:bodyPr vert="horz" wrap="square" lIns="0" tIns="0" rIns="0" bIns="0" numCol="1" anchor="ctr" anchorCtr="0" compatLnSpc="1">
            <a:prstTxWarp prst="textNoShape">
              <a:avLst/>
            </a:prstTxWarp>
          </a:bodyPr>
          <a:lstStyle>
            <a:lvl1pPr eaLnBrk="1" hangingPunct="1">
              <a:defRPr sz="100">
                <a:solidFill>
                  <a:srgbClr val="FFFFFF"/>
                </a:solidFill>
                <a:latin typeface="Arial" pitchFamily="34" charset="0"/>
                <a:cs typeface="Arial" pitchFamily="34" charset="0"/>
              </a:defRPr>
            </a:lvl1pPr>
          </a:lstStyle>
          <a:p>
            <a:pPr>
              <a:defRPr/>
            </a:pPr>
            <a:fld id="{AEF6595D-F565-4ECB-B6F2-BE1E5937FB63}" type="slidenum">
              <a:rPr lang="en-US" smtClean="0"/>
              <a:pPr>
                <a:defRPr/>
              </a:pPr>
              <a:t>‹#›</a:t>
            </a:fld>
            <a:endParaRPr lang="en-US" dirty="0">
              <a:latin typeface="Times New Roman" pitchFamily="18" charset="0"/>
            </a:endParaRPr>
          </a:p>
        </p:txBody>
      </p:sp>
      <p:sp>
        <p:nvSpPr>
          <p:cNvPr id="1027" name="Rectangle 46"/>
          <p:cNvSpPr>
            <a:spLocks noChangeArrowheads="1"/>
          </p:cNvSpPr>
          <p:nvPr/>
        </p:nvSpPr>
        <p:spPr bwMode="auto">
          <a:xfrm>
            <a:off x="0" y="64770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fld id="{2A3162E9-229B-48BA-8B43-91B658764B8B}" type="slidenum">
              <a:rPr lang="en-US" altLang="en-US" sz="1400" b="1">
                <a:latin typeface="Arial" pitchFamily="34" charset="0"/>
              </a:rPr>
              <a:pPr/>
              <a:t>‹#›</a:t>
            </a:fld>
            <a:endParaRPr lang="en-US" altLang="en-US" sz="1400" dirty="0"/>
          </a:p>
        </p:txBody>
      </p:sp>
      <p:sp>
        <p:nvSpPr>
          <p:cNvPr id="1028" name="Rectangle 44"/>
          <p:cNvSpPr>
            <a:spLocks noGrp="1" noChangeArrowheads="1"/>
          </p:cNvSpPr>
          <p:nvPr>
            <p:ph type="title"/>
          </p:nvPr>
        </p:nvSpPr>
        <p:spPr bwMode="auto">
          <a:xfrm>
            <a:off x="685800" y="457200"/>
            <a:ext cx="84582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Title text should go here--one line only</a:t>
            </a:r>
            <a:br>
              <a:rPr lang="en-US" altLang="en-US"/>
            </a:br>
            <a:endParaRPr lang="en-US" altLang="en-US"/>
          </a:p>
        </p:txBody>
      </p:sp>
      <p:sp>
        <p:nvSpPr>
          <p:cNvPr id="1029" name="Rectangle 45"/>
          <p:cNvSpPr>
            <a:spLocks noGrp="1" noChangeArrowheads="1"/>
          </p:cNvSpPr>
          <p:nvPr>
            <p:ph type="body" idx="1"/>
          </p:nvPr>
        </p:nvSpPr>
        <p:spPr bwMode="auto">
          <a:xfrm>
            <a:off x="685800" y="1074738"/>
            <a:ext cx="784860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30" name="Picture 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9144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3"/>
          <p:cNvSpPr txBox="1"/>
          <p:nvPr/>
        </p:nvSpPr>
        <p:spPr>
          <a:xfrm>
            <a:off x="0" y="30163"/>
            <a:ext cx="1931988" cy="153987"/>
          </a:xfrm>
          <a:prstGeom prst="rect">
            <a:avLst/>
          </a:prstGeom>
          <a:noFill/>
        </p:spPr>
        <p:txBody>
          <a:bodyPr anchor="ctr">
            <a:spAutoFit/>
          </a:bodyPr>
          <a:lstStyle>
            <a:defPPr>
              <a:defRPr lang="en-US"/>
            </a:defPPr>
            <a:lvl1pPr eaLnBrk="0" hangingPunct="0">
              <a:defRPr sz="400" b="0" kern="300" spc="50">
                <a:solidFill>
                  <a:schemeClr val="accent2">
                    <a:lumMod val="60000"/>
                    <a:lumOff val="40000"/>
                  </a:schemeClr>
                </a:solidFill>
                <a:latin typeface="Arial"/>
                <a:ea typeface="ＭＳ Ｐゴシック" pitchFamily="34" charset="-128"/>
                <a:cs typeface="Arial"/>
              </a:defRPr>
            </a:lvl1pPr>
          </a:lstStyle>
          <a:p>
            <a:pPr fontAlgn="auto">
              <a:spcBef>
                <a:spcPts val="0"/>
              </a:spcBef>
              <a:spcAft>
                <a:spcPts val="0"/>
              </a:spcAft>
              <a:defRPr/>
            </a:pPr>
            <a:r>
              <a:rPr lang="en-US" dirty="0">
                <a:solidFill>
                  <a:srgbClr val="00539B">
                    <a:lumMod val="60000"/>
                    <a:lumOff val="40000"/>
                  </a:srgbClr>
                </a:solidFill>
              </a:rPr>
              <a:t>Copyright © 2014, SAS Institute Inc. All rights reserved.</a:t>
            </a:r>
          </a:p>
        </p:txBody>
      </p:sp>
    </p:spTree>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Lst>
  <p:hf hdr="0" ftr="0" dt="0"/>
  <p:txStyles>
    <p:titleStyle>
      <a:lvl1pPr algn="l" rtl="0" eaLnBrk="1" fontAlgn="base" hangingPunct="1">
        <a:lnSpc>
          <a:spcPct val="83000"/>
        </a:lnSpc>
        <a:spcBef>
          <a:spcPct val="0"/>
        </a:spcBef>
        <a:spcAft>
          <a:spcPct val="0"/>
        </a:spcAft>
        <a:defRPr sz="3600" b="1" i="0" u="none">
          <a:solidFill>
            <a:srgbClr val="0070C0"/>
          </a:solidFill>
          <a:latin typeface="+mj-lt"/>
          <a:ea typeface="MS PGothic" pitchFamily="34" charset="-128"/>
          <a:cs typeface="ＭＳ Ｐゴシック" pitchFamily="-112" charset="-128"/>
        </a:defRPr>
      </a:lvl1pPr>
      <a:lvl2pPr algn="l" rtl="0" eaLnBrk="1" fontAlgn="base" hangingPunct="1">
        <a:lnSpc>
          <a:spcPct val="83000"/>
        </a:lnSpc>
        <a:spcBef>
          <a:spcPct val="0"/>
        </a:spcBef>
        <a:spcAft>
          <a:spcPct val="0"/>
        </a:spcAft>
        <a:defRPr sz="3600" b="1">
          <a:solidFill>
            <a:srgbClr val="0070C0"/>
          </a:solidFill>
          <a:latin typeface="Arial Narrow" pitchFamily="34" charset="0"/>
          <a:ea typeface="MS PGothic" pitchFamily="34" charset="-128"/>
          <a:cs typeface="ＭＳ Ｐゴシック" pitchFamily="-112" charset="-128"/>
        </a:defRPr>
      </a:lvl2pPr>
      <a:lvl3pPr algn="l" rtl="0" eaLnBrk="1" fontAlgn="base" hangingPunct="1">
        <a:lnSpc>
          <a:spcPct val="83000"/>
        </a:lnSpc>
        <a:spcBef>
          <a:spcPct val="0"/>
        </a:spcBef>
        <a:spcAft>
          <a:spcPct val="0"/>
        </a:spcAft>
        <a:defRPr sz="3600" b="1">
          <a:solidFill>
            <a:srgbClr val="0070C0"/>
          </a:solidFill>
          <a:latin typeface="Arial Narrow" pitchFamily="34" charset="0"/>
          <a:ea typeface="MS PGothic" pitchFamily="34" charset="-128"/>
          <a:cs typeface="ＭＳ Ｐゴシック" pitchFamily="-112" charset="-128"/>
        </a:defRPr>
      </a:lvl3pPr>
      <a:lvl4pPr algn="l" rtl="0" eaLnBrk="1" fontAlgn="base" hangingPunct="1">
        <a:lnSpc>
          <a:spcPct val="83000"/>
        </a:lnSpc>
        <a:spcBef>
          <a:spcPct val="0"/>
        </a:spcBef>
        <a:spcAft>
          <a:spcPct val="0"/>
        </a:spcAft>
        <a:defRPr sz="3600" b="1">
          <a:solidFill>
            <a:srgbClr val="0070C0"/>
          </a:solidFill>
          <a:latin typeface="Arial Narrow" pitchFamily="34" charset="0"/>
          <a:ea typeface="MS PGothic" pitchFamily="34" charset="-128"/>
          <a:cs typeface="ＭＳ Ｐゴシック" pitchFamily="-112" charset="-128"/>
        </a:defRPr>
      </a:lvl4pPr>
      <a:lvl5pPr algn="l" rtl="0" eaLnBrk="1" fontAlgn="base" hangingPunct="1">
        <a:lnSpc>
          <a:spcPct val="83000"/>
        </a:lnSpc>
        <a:spcBef>
          <a:spcPct val="0"/>
        </a:spcBef>
        <a:spcAft>
          <a:spcPct val="0"/>
        </a:spcAft>
        <a:defRPr sz="3600" b="1">
          <a:solidFill>
            <a:srgbClr val="0070C0"/>
          </a:solidFill>
          <a:latin typeface="Arial Narrow" pitchFamily="34" charset="0"/>
          <a:ea typeface="MS PGothic" pitchFamily="34"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p:titleStyle>
    <p:bodyStyle>
      <a:lvl1pPr algn="l" rtl="0" eaLnBrk="1" fontAlgn="base" hangingPunct="1">
        <a:spcBef>
          <a:spcPts val="25"/>
        </a:spcBef>
        <a:spcAft>
          <a:spcPct val="17000"/>
        </a:spcAft>
        <a:buClr>
          <a:schemeClr val="tx1"/>
        </a:buClr>
        <a:buFont typeface="+mj-lt"/>
        <a:defRPr sz="2400">
          <a:solidFill>
            <a:srgbClr val="000000"/>
          </a:solidFill>
          <a:latin typeface="+mn-lt"/>
          <a:ea typeface="MS PGothic" pitchFamily="34" charset="-128"/>
          <a:cs typeface="ＭＳ Ｐゴシック" pitchFamily="-112" charset="-128"/>
        </a:defRPr>
      </a:lvl1pPr>
      <a:lvl2pPr marL="460375" indent="-342900" algn="l" rtl="0" eaLnBrk="1" fontAlgn="base" hangingPunct="1">
        <a:spcBef>
          <a:spcPts val="25"/>
        </a:spcBef>
        <a:spcAft>
          <a:spcPct val="17000"/>
        </a:spcAft>
        <a:buClr>
          <a:srgbClr val="0053C3"/>
        </a:buClr>
        <a:buSzPct val="70000"/>
        <a:buFont typeface="Wingdings" pitchFamily="2" charset="2"/>
        <a:buChar char=""/>
        <a:defRPr sz="2400">
          <a:solidFill>
            <a:srgbClr val="000000"/>
          </a:solidFill>
          <a:latin typeface="+mn-lt"/>
          <a:ea typeface="MS PGothic" pitchFamily="34" charset="-128"/>
        </a:defRPr>
      </a:lvl2pPr>
      <a:lvl3pPr marL="914400" indent="-344488" algn="l" rtl="0" eaLnBrk="1" fontAlgn="base" hangingPunct="1">
        <a:spcBef>
          <a:spcPts val="25"/>
        </a:spcBef>
        <a:spcAft>
          <a:spcPct val="17000"/>
        </a:spcAft>
        <a:buClr>
          <a:schemeClr val="tx1"/>
        </a:buClr>
        <a:buFont typeface="Arial" pitchFamily="34" charset="0"/>
        <a:buChar char="–"/>
        <a:defRPr sz="2400">
          <a:solidFill>
            <a:srgbClr val="000000"/>
          </a:solidFill>
          <a:latin typeface="+mn-lt"/>
          <a:ea typeface="MS PGothic" pitchFamily="34" charset="-128"/>
        </a:defRPr>
      </a:lvl3pPr>
      <a:lvl4pPr marL="1374775" indent="-342900" algn="l" rtl="0" eaLnBrk="1" fontAlgn="base" hangingPunct="1">
        <a:spcBef>
          <a:spcPts val="25"/>
        </a:spcBef>
        <a:spcAft>
          <a:spcPct val="0"/>
        </a:spcAft>
        <a:buClr>
          <a:schemeClr val="tx1"/>
        </a:buClr>
        <a:buFont typeface="Wingdings" pitchFamily="2" charset="2"/>
        <a:buChar char="§"/>
        <a:defRPr sz="2400">
          <a:solidFill>
            <a:srgbClr val="000000"/>
          </a:solidFill>
          <a:latin typeface="+mn-lt"/>
          <a:ea typeface="MS PGothic" pitchFamily="34" charset="-128"/>
        </a:defRPr>
      </a:lvl4pPr>
      <a:lvl5pPr marL="1828800" indent="-344488" algn="l" rtl="0" eaLnBrk="1" fontAlgn="base" hangingPunct="1">
        <a:spcBef>
          <a:spcPts val="25"/>
        </a:spcBef>
        <a:spcAft>
          <a:spcPct val="0"/>
        </a:spcAft>
        <a:buClr>
          <a:schemeClr val="tx1"/>
        </a:buClr>
        <a:buFont typeface="Arial" pitchFamily="34" charset="0"/>
        <a:buChar char="»"/>
        <a:defRPr sz="2400">
          <a:solidFill>
            <a:srgbClr val="000000"/>
          </a:solidFill>
          <a:latin typeface="+mn-lt"/>
          <a:ea typeface="MS PGothic" pitchFamily="34" charset="-128"/>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notesSlide" Target="../notesSlides/notesSlide13.xml"/><Relationship Id="rId5" Type="http://schemas.openxmlformats.org/officeDocument/2006/relationships/slideLayout" Target="../slideLayouts/slideLayout4.xml"/><Relationship Id="rId4" Type="http://schemas.openxmlformats.org/officeDocument/2006/relationships/tags" Target="../tags/tag13.xml"/></Relationships>
</file>

<file path=ppt/slides/_rels/slide14.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notesSlide" Target="../notesSlides/notesSlide14.xml"/><Relationship Id="rId4"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2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35.xml"/><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40.xml"/><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4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4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notesSlide" Target="../notesSlides/notesSlide48.xml"/><Relationship Id="rId4"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notesSlide" Target="../notesSlides/notesSlide49.xml"/><Relationship Id="rId4"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5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5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5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tags" Target="../tags/tag54.xml"/><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6.xml"/><Relationship Id="rId1" Type="http://schemas.openxmlformats.org/officeDocument/2006/relationships/tags" Target="../tags/tag55.xml"/><Relationship Id="rId4"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tags" Target="../tags/tag58.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xml"/><Relationship Id="rId1" Type="http://schemas.openxmlformats.org/officeDocument/2006/relationships/tags" Target="../tags/tag59.xml"/></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1.xml"/><Relationship Id="rId1" Type="http://schemas.openxmlformats.org/officeDocument/2006/relationships/tags" Target="../tags/tag60.xml"/><Relationship Id="rId4"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xml"/><Relationship Id="rId1" Type="http://schemas.openxmlformats.org/officeDocument/2006/relationships/tags" Target="../tags/tag6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4.xml"/><Relationship Id="rId1" Type="http://schemas.openxmlformats.org/officeDocument/2006/relationships/tags" Target="../tags/tag6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4.xml"/><Relationship Id="rId1" Type="http://schemas.openxmlformats.org/officeDocument/2006/relationships/tags" Target="../tags/tag64.xml"/><Relationship Id="rId4" Type="http://schemas.openxmlformats.org/officeDocument/2006/relationships/image" Target="../media/image5.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4.xml"/><Relationship Id="rId1" Type="http://schemas.openxmlformats.org/officeDocument/2006/relationships/tags" Target="../tags/tag65.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7.xml"/><Relationship Id="rId1" Type="http://schemas.openxmlformats.org/officeDocument/2006/relationships/tags" Target="../tags/tag66.xml"/><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4.xml"/><Relationship Id="rId1" Type="http://schemas.openxmlformats.org/officeDocument/2006/relationships/tags" Target="../tags/tag6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71.xml"/><Relationship Id="rId7" Type="http://schemas.openxmlformats.org/officeDocument/2006/relationships/tags" Target="../tags/tag75.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9"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4.xml"/><Relationship Id="rId1" Type="http://schemas.openxmlformats.org/officeDocument/2006/relationships/tags" Target="../tags/tag76.xml"/><Relationship Id="rId4" Type="http://schemas.openxmlformats.org/officeDocument/2006/relationships/image" Target="../media/image7.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tags" Target="../tags/tag77.xml"/><Relationship Id="rId5" Type="http://schemas.openxmlformats.org/officeDocument/2006/relationships/image" Target="../media/image19.png"/><Relationship Id="rId4" Type="http://schemas.openxmlformats.org/officeDocument/2006/relationships/hyperlink" Target="http://support.sas.com/quiz/sq1"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4.xml"/><Relationship Id="rId1" Type="http://schemas.openxmlformats.org/officeDocument/2006/relationships/tags" Target="../tags/tag7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4.xml"/><Relationship Id="rId1" Type="http://schemas.openxmlformats.org/officeDocument/2006/relationships/tags" Target="../tags/tag79.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4.xml"/><Relationship Id="rId1" Type="http://schemas.openxmlformats.org/officeDocument/2006/relationships/tags" Target="../tags/tag80.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4.xml"/><Relationship Id="rId1" Type="http://schemas.openxmlformats.org/officeDocument/2006/relationships/tags" Target="../tags/tag81.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4.xml"/><Relationship Id="rId1" Type="http://schemas.openxmlformats.org/officeDocument/2006/relationships/tags" Target="../tags/tag8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4.xml"/><Relationship Id="rId1" Type="http://schemas.openxmlformats.org/officeDocument/2006/relationships/tags" Target="../tags/tag83.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4.xml"/><Relationship Id="rId1" Type="http://schemas.openxmlformats.org/officeDocument/2006/relationships/tags" Target="../tags/tag84.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4.xml"/><Relationship Id="rId1" Type="http://schemas.openxmlformats.org/officeDocument/2006/relationships/tags" Target="../tags/tag85.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4.xml"/><Relationship Id="rId1" Type="http://schemas.openxmlformats.org/officeDocument/2006/relationships/tags" Target="../tags/tag86.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4.xml"/><Relationship Id="rId1" Type="http://schemas.openxmlformats.org/officeDocument/2006/relationships/tags" Target="../tags/tag8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96" name="Picture 28" descr="C:\Users\kaperk\Desktop\CDS_slides\PNG\background.png"/>
          <p:cNvPicPr>
            <a:picLocks noChangeAspect="1" noChangeArrowheads="1"/>
          </p:cNvPicPr>
          <p:nvPr/>
        </p:nvPicPr>
        <p:blipFill>
          <a:blip r:embed="rId4"/>
          <a:srcRect/>
          <a:stretch>
            <a:fillRect/>
          </a:stretch>
        </p:blipFill>
        <p:spPr bwMode="auto">
          <a:xfrm>
            <a:off x="1370013" y="1690688"/>
            <a:ext cx="6400800" cy="4343400"/>
          </a:xfrm>
          <a:prstGeom prst="rect">
            <a:avLst/>
          </a:prstGeom>
          <a:noFill/>
          <a:ln>
            <a:noFill/>
          </a:ln>
          <a:effectLst>
            <a:outerShdw blurRad="63500" sx="102000" sy="102000" algn="ctr" rotWithShape="0">
              <a:srgbClr val="000000">
                <a:alpha val="2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itle Organizer"/>
          <p:cNvSpPr>
            <a:spLocks noGrp="1"/>
          </p:cNvSpPr>
          <p:nvPr>
            <p:ph type="title" idx="4294967295"/>
          </p:nvPr>
        </p:nvSpPr>
        <p:spPr>
          <a:xfrm>
            <a:off x="685800" y="457200"/>
            <a:ext cx="8458200" cy="679450"/>
          </a:xfrm>
          <a:prstGeom prst="rect">
            <a:avLst/>
          </a:prstGeom>
        </p:spPr>
        <p:txBody>
          <a:bodyPr/>
          <a:lstStyle/>
          <a:p>
            <a:pPr eaLnBrk="1" hangingPunct="1"/>
            <a:r>
              <a:rPr lang="en-US" dirty="0">
                <a:solidFill>
                  <a:srgbClr val="0070C0"/>
                </a:solidFill>
              </a:rPr>
              <a:t>Chapter 3: Displaying Query Results</a:t>
            </a:r>
          </a:p>
        </p:txBody>
      </p:sp>
      <p:graphicFrame>
        <p:nvGraphicFramePr>
          <p:cNvPr id="7" name="Group Organizer"/>
          <p:cNvGraphicFramePr>
            <a:graphicFrameLocks noGrp="1"/>
          </p:cNvGraphicFramePr>
          <p:nvPr>
            <p:extLst>
              <p:ext uri="{D42A27DB-BD31-4B8C-83A1-F6EECF244321}">
                <p14:modId xmlns:p14="http://schemas.microsoft.com/office/powerpoint/2010/main" val="3243719701"/>
              </p:ext>
            </p:extLst>
          </p:nvPr>
        </p:nvGraphicFramePr>
        <p:xfrm>
          <a:off x="1371600" y="1690687"/>
          <a:ext cx="6400800" cy="4343400"/>
        </p:xfrm>
        <a:graphic>
          <a:graphicData uri="http://schemas.openxmlformats.org/drawingml/2006/table">
            <a:tbl>
              <a:tblPr/>
              <a:tblGrid>
                <a:gridCol w="6400800">
                  <a:extLst>
                    <a:ext uri="{9D8B030D-6E8A-4147-A177-3AD203B41FA5}">
                      <a16:colId xmlns:a16="http://schemas.microsoft.com/office/drawing/2014/main" xmlns="" val="20000"/>
                    </a:ext>
                  </a:extLst>
                </a:gridCol>
              </a:tblGrid>
              <a:tr h="2179743">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3.1 Presenting Data</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163657">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3.2 Summarizing Data</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Ordering Rows</a:t>
            </a:r>
          </a:p>
        </p:txBody>
      </p:sp>
      <p:sp>
        <p:nvSpPr>
          <p:cNvPr id="15364" name="Text Box 3"/>
          <p:cNvSpPr txBox="1">
            <a:spLocks noChangeArrowheads="1"/>
          </p:cNvSpPr>
          <p:nvPr/>
        </p:nvSpPr>
        <p:spPr bwMode="auto">
          <a:xfrm>
            <a:off x="7958138" y="6324600"/>
            <a:ext cx="9779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s103d02</a:t>
            </a:r>
          </a:p>
        </p:txBody>
      </p:sp>
      <p:sp>
        <p:nvSpPr>
          <p:cNvPr id="15365" name="Text Box 4"/>
          <p:cNvSpPr txBox="1">
            <a:spLocks noChangeArrowheads="1"/>
          </p:cNvSpPr>
          <p:nvPr/>
        </p:nvSpPr>
        <p:spPr bwMode="auto">
          <a:xfrm>
            <a:off x="1562100" y="2463816"/>
            <a:ext cx="6001643" cy="2687915"/>
          </a:xfrm>
          <a:prstGeom prst="rect">
            <a:avLst/>
          </a:prstGeom>
          <a:solidFill>
            <a:srgbClr val="FFFFFF"/>
          </a:solidFill>
          <a:ln w="38100">
            <a:solidFill>
              <a:schemeClr val="tx2"/>
            </a:solidFill>
            <a:miter lim="800000"/>
            <a:headEnd type="none" w="med" len="lg"/>
            <a:tailEnd type="none" w="med" len="lg"/>
          </a:ln>
        </p:spPr>
        <p:txBody>
          <a:bodyPr wrap="none" lIns="50800" tIns="50800" r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b="1" dirty="0">
                <a:latin typeface="Courier New" pitchFamily="49" charset="0"/>
              </a:rPr>
              <a:t>proc sql;</a:t>
            </a:r>
          </a:p>
          <a:p>
            <a:r>
              <a:rPr lang="en-US" b="1" dirty="0">
                <a:latin typeface="Courier New" pitchFamily="49" charset="0"/>
              </a:rPr>
              <a:t>select Employee_ID,</a:t>
            </a:r>
          </a:p>
          <a:p>
            <a:r>
              <a:rPr lang="en-US" b="1" dirty="0">
                <a:latin typeface="Courier New" pitchFamily="49" charset="0"/>
              </a:rPr>
              <a:t>       max(Qtr1,Qtr2,Qtr3,Qtr4)</a:t>
            </a:r>
          </a:p>
          <a:p>
            <a:r>
              <a:rPr lang="en-US" b="1" dirty="0">
                <a:latin typeface="Courier New" pitchFamily="49" charset="0"/>
              </a:rPr>
              <a:t>   from orion.employee_donations</a:t>
            </a:r>
          </a:p>
          <a:p>
            <a:r>
              <a:rPr lang="en-US" b="1" dirty="0">
                <a:latin typeface="Courier New" pitchFamily="49" charset="0"/>
              </a:rPr>
              <a:t>   where Paid_By="Cash or Check"</a:t>
            </a:r>
          </a:p>
          <a:p>
            <a:r>
              <a:rPr lang="en-US" b="1" dirty="0">
                <a:latin typeface="Courier New" pitchFamily="49" charset="0"/>
              </a:rPr>
              <a:t>   order by 2 desc, Employee_ID;</a:t>
            </a:r>
          </a:p>
          <a:p>
            <a:r>
              <a:rPr lang="en-US" b="1" dirty="0">
                <a:latin typeface="Courier New" pitchFamily="49" charset="0"/>
              </a:rPr>
              <a:t>quit;</a:t>
            </a:r>
          </a:p>
        </p:txBody>
      </p:sp>
      <p:sp>
        <p:nvSpPr>
          <p:cNvPr id="15366" name="AutoShape 5"/>
          <p:cNvSpPr>
            <a:spLocks/>
          </p:cNvSpPr>
          <p:nvPr/>
        </p:nvSpPr>
        <p:spPr bwMode="auto">
          <a:xfrm>
            <a:off x="2428241" y="5344737"/>
            <a:ext cx="2043829" cy="487313"/>
          </a:xfrm>
          <a:prstGeom prst="borderCallout1">
            <a:avLst>
              <a:gd name="adj1" fmla="val -2042"/>
              <a:gd name="adj2" fmla="val 52250"/>
              <a:gd name="adj3" fmla="val -121630"/>
              <a:gd name="adj4" fmla="val 80625"/>
            </a:avLst>
          </a:prstGeom>
          <a:solidFill>
            <a:srgbClr val="009900"/>
          </a:solidFill>
          <a:ln w="19050">
            <a:solidFill>
              <a:srgbClr val="000000"/>
            </a:solidFill>
            <a:miter lim="800000"/>
            <a:headEnd type="none" w="med" len="lg"/>
            <a:tailEnd type="triangle" w="med" len="lg"/>
          </a:ln>
        </p:spPr>
        <p:txBody>
          <a:bodyPr wrap="none" lIns="88900" tIns="88900" rIns="88900" bIns="88900" anchor="ctr">
            <a:spAutoFit/>
          </a:bodyPr>
          <a:lstStyle/>
          <a:p>
            <a:pPr algn="ctr"/>
            <a:r>
              <a:rPr lang="en-US" sz="2000" b="1" dirty="0">
                <a:solidFill>
                  <a:srgbClr val="FFFFFF"/>
                </a:solidFill>
              </a:rPr>
              <a:t>Mix and match!</a:t>
            </a:r>
          </a:p>
        </p:txBody>
      </p:sp>
      <p:sp>
        <p:nvSpPr>
          <p:cNvPr id="15367" name="Rectangle 8"/>
          <p:cNvSpPr>
            <a:spLocks noChangeArrowheads="1"/>
          </p:cNvSpPr>
          <p:nvPr/>
        </p:nvSpPr>
        <p:spPr bwMode="auto">
          <a:xfrm>
            <a:off x="685800" y="1066800"/>
            <a:ext cx="78486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lIns="0" tIns="0" rIns="0" bIns="0"/>
          <a:lstStyle/>
          <a:p>
            <a:pPr>
              <a:spcBef>
                <a:spcPct val="20000"/>
              </a:spcBef>
              <a:buClr>
                <a:schemeClr val="tx1"/>
              </a:buClr>
              <a:buFont typeface="Monotype Sorts" pitchFamily="2" charset="2"/>
              <a:buNone/>
            </a:pPr>
            <a:r>
              <a:rPr lang="en-US" dirty="0"/>
              <a:t>Report 2: Order the results in descending order </a:t>
            </a:r>
            <a:br>
              <a:rPr lang="en-US" dirty="0"/>
            </a:br>
            <a:r>
              <a:rPr lang="en-US" dirty="0"/>
              <a:t>of maximum quarterly donation and then by employee </a:t>
            </a:r>
            <a:br>
              <a:rPr lang="en-US" dirty="0"/>
            </a:br>
            <a:r>
              <a:rPr lang="en-US" dirty="0"/>
              <a:t>ID in ascending order.</a:t>
            </a:r>
          </a:p>
        </p:txBody>
      </p:sp>
      <p:sp>
        <p:nvSpPr>
          <p:cNvPr id="15368" name="Rectangle 8"/>
          <p:cNvSpPr>
            <a:spLocks noChangeArrowheads="1"/>
          </p:cNvSpPr>
          <p:nvPr>
            <p:custDataLst>
              <p:tags r:id="rId2"/>
            </p:custDataLst>
          </p:nvPr>
        </p:nvSpPr>
        <p:spPr bwMode="auto">
          <a:xfrm>
            <a:off x="3801776" y="4352927"/>
            <a:ext cx="3468688" cy="365125"/>
          </a:xfrm>
          <a:prstGeom prst="rect">
            <a:avLst/>
          </a:prstGeom>
          <a:solidFill>
            <a:srgbClr val="99CCFF">
              <a:alpha val="50195"/>
            </a:srgbClr>
          </a:solidFill>
          <a:ln>
            <a:noFill/>
          </a:ln>
          <a:extLst>
            <a:ext uri="{91240B29-F687-4F45-9708-019B960494DF}">
              <a14:hiddenLine xmlns:a14="http://schemas.microsoft.com/office/drawing/2010/main" w="38100" algn="ctr">
                <a:solidFill>
                  <a:srgbClr val="000000"/>
                </a:solidFill>
                <a:round/>
                <a:headEnd/>
                <a:tailEnd/>
              </a14:hiddenLine>
            </a:ext>
          </a:extLst>
        </p:spPr>
        <p:txBody>
          <a:bodyPr lIns="88900" tIns="88900" rIns="88900" bIns="88900"/>
          <a:lstStyle/>
          <a:p>
            <a:pPr algn="ctr"/>
            <a:endParaRPr lang="en-US" dirty="0"/>
          </a:p>
        </p:txBody>
      </p:sp>
    </p:spTree>
    <p:custDataLst>
      <p:tags r:id="rId1"/>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r>
              <a:rPr lang="en-US" dirty="0"/>
              <a:t>Viewing the Output</a:t>
            </a:r>
          </a:p>
        </p:txBody>
      </p:sp>
      <p:sp>
        <p:nvSpPr>
          <p:cNvPr id="16388" name="Rectangle 3"/>
          <p:cNvSpPr>
            <a:spLocks noGrp="1" noChangeArrowheads="1"/>
          </p:cNvSpPr>
          <p:nvPr>
            <p:ph idx="1"/>
          </p:nvPr>
        </p:nvSpPr>
        <p:spPr/>
        <p:txBody>
          <a:bodyPr/>
          <a:lstStyle/>
          <a:p>
            <a:pPr marL="0" indent="0"/>
            <a:r>
              <a:rPr lang="en-US" dirty="0"/>
              <a:t>Partial PROC SQL Output</a:t>
            </a:r>
          </a:p>
        </p:txBody>
      </p:sp>
      <p:sp>
        <p:nvSpPr>
          <p:cNvPr id="16386" name="TextBox 1"/>
          <p:cNvSpPr txBox="1">
            <a:spLocks noChangeArrowheads="1"/>
          </p:cNvSpPr>
          <p:nvPr/>
        </p:nvSpPr>
        <p:spPr bwMode="auto">
          <a:xfrm>
            <a:off x="2779713" y="1888075"/>
            <a:ext cx="2727325" cy="2641749"/>
          </a:xfrm>
          <a:prstGeom prst="rect">
            <a:avLst/>
          </a:prstGeom>
          <a:solidFill>
            <a:srgbClr val="FFFFFF"/>
          </a:solidFill>
          <a:ln w="38100">
            <a:solidFill>
              <a:schemeClr val="tx2"/>
            </a:solidFill>
            <a:miter lim="800000"/>
            <a:headEnd/>
            <a:tailEnd/>
          </a:ln>
        </p:spPr>
        <p:txBody>
          <a:bodyPr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sz="1600" b="1" dirty="0">
                <a:latin typeface="SAS Monospace" pitchFamily="49" charset="0"/>
              </a:rPr>
              <a:t>Employee ID        </a:t>
            </a:r>
          </a:p>
          <a:p>
            <a:r>
              <a:rPr lang="en-US" sz="1600" b="1" dirty="0">
                <a:solidFill>
                  <a:srgbClr val="000000"/>
                </a:solidFill>
                <a:latin typeface="SAS Monospace" pitchFamily="49" charset="0"/>
              </a:rPr>
              <a:t>ƒƒƒƒƒƒƒƒƒƒƒƒƒƒƒƒƒƒƒƒƒ</a:t>
            </a:r>
            <a:r>
              <a:rPr lang="en-US" sz="1600" b="1" dirty="0">
                <a:latin typeface="SAS Monospace" pitchFamily="49" charset="0"/>
              </a:rPr>
              <a:t>              </a:t>
            </a:r>
          </a:p>
          <a:p>
            <a:r>
              <a:rPr lang="en-US" sz="1600" b="1" dirty="0">
                <a:latin typeface="SAS Monospace" pitchFamily="49" charset="0"/>
              </a:rPr>
              <a:t>     120265        25</a:t>
            </a:r>
          </a:p>
          <a:p>
            <a:r>
              <a:rPr lang="en-US" sz="1600" b="1" dirty="0">
                <a:latin typeface="SAS Monospace" pitchFamily="49" charset="0"/>
              </a:rPr>
              <a:t>     120736        25</a:t>
            </a:r>
          </a:p>
          <a:p>
            <a:r>
              <a:rPr lang="en-US" sz="1600" b="1" dirty="0">
                <a:latin typeface="SAS Monospace" pitchFamily="49" charset="0"/>
              </a:rPr>
              <a:t>     120270        20</a:t>
            </a:r>
          </a:p>
          <a:p>
            <a:r>
              <a:rPr lang="en-US" sz="1600" b="1" dirty="0">
                <a:latin typeface="SAS Monospace" pitchFamily="49" charset="0"/>
              </a:rPr>
              <a:t>     120679        20</a:t>
            </a:r>
          </a:p>
          <a:p>
            <a:r>
              <a:rPr lang="en-US" sz="1600" b="1" dirty="0">
                <a:latin typeface="SAS Monospace" pitchFamily="49" charset="0"/>
              </a:rPr>
              <a:t>     120759        20</a:t>
            </a:r>
          </a:p>
          <a:p>
            <a:r>
              <a:rPr lang="en-US" sz="1600" b="1" dirty="0">
                <a:latin typeface="SAS Monospace" pitchFamily="49" charset="0"/>
              </a:rPr>
              <a:t>     120760        20</a:t>
            </a:r>
          </a:p>
          <a:p>
            <a:r>
              <a:rPr lang="en-US" sz="1600" b="1" dirty="0">
                <a:latin typeface="SAS Monospace" pitchFamily="49" charset="0"/>
              </a:rPr>
              <a:t>     120681        15</a:t>
            </a:r>
          </a:p>
          <a:p>
            <a:r>
              <a:rPr lang="en-US" sz="1600" b="1" dirty="0">
                <a:latin typeface="SAS Monospace" pitchFamily="49" charset="0"/>
              </a:rPr>
              <a:t>     120734        15</a:t>
            </a:r>
          </a:p>
        </p:txBody>
      </p:sp>
      <p:sp>
        <p:nvSpPr>
          <p:cNvPr id="16391" name="AutoShape 6"/>
          <p:cNvSpPr>
            <a:spLocks/>
          </p:cNvSpPr>
          <p:nvPr/>
        </p:nvSpPr>
        <p:spPr bwMode="auto">
          <a:xfrm>
            <a:off x="6240762" y="2288389"/>
            <a:ext cx="2465915" cy="795337"/>
          </a:xfrm>
          <a:prstGeom prst="borderCallout1">
            <a:avLst>
              <a:gd name="adj1" fmla="val 51222"/>
              <a:gd name="adj2" fmla="val 227"/>
              <a:gd name="adj3" fmla="val 51352"/>
              <a:gd name="adj4" fmla="val -17949"/>
            </a:avLst>
          </a:prstGeom>
          <a:solidFill>
            <a:srgbClr val="009900"/>
          </a:solidFill>
          <a:ln w="19050">
            <a:solidFill>
              <a:srgbClr val="000000"/>
            </a:solidFill>
            <a:miter lim="800000"/>
            <a:headEnd type="none" w="med" len="lg"/>
            <a:tailEnd type="triangle" w="med" len="lg"/>
          </a:ln>
        </p:spPr>
        <p:txBody>
          <a:bodyPr wrap="square" lIns="88900" tIns="88900" rIns="54864" bIns="88900" anchor="ctr">
            <a:spAutoFit/>
          </a:bodyPr>
          <a:lstStyle/>
          <a:p>
            <a:r>
              <a:rPr lang="en-US" sz="2000" b="1" dirty="0">
                <a:solidFill>
                  <a:srgbClr val="FFFFFF"/>
                </a:solidFill>
              </a:rPr>
              <a:t>descending</a:t>
            </a:r>
            <a:br>
              <a:rPr lang="en-US" sz="2000" b="1" dirty="0">
                <a:solidFill>
                  <a:srgbClr val="FFFFFF"/>
                </a:solidFill>
              </a:rPr>
            </a:br>
            <a:r>
              <a:rPr lang="en-US" sz="2000" b="1" dirty="0">
                <a:solidFill>
                  <a:srgbClr val="FFFFFF"/>
                </a:solidFill>
              </a:rPr>
              <a:t>donation amounts</a:t>
            </a:r>
          </a:p>
        </p:txBody>
      </p:sp>
      <p:sp>
        <p:nvSpPr>
          <p:cNvPr id="16392" name="AutoShape 7"/>
          <p:cNvSpPr>
            <a:spLocks/>
          </p:cNvSpPr>
          <p:nvPr/>
        </p:nvSpPr>
        <p:spPr bwMode="auto">
          <a:xfrm>
            <a:off x="5516880" y="2998788"/>
            <a:ext cx="260485" cy="849312"/>
          </a:xfrm>
          <a:prstGeom prst="rightBrace">
            <a:avLst>
              <a:gd name="adj1" fmla="val 32654"/>
              <a:gd name="adj2" fmla="val 50000"/>
            </a:avLst>
          </a:pr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6393" name="AutoShape 8"/>
          <p:cNvSpPr>
            <a:spLocks/>
          </p:cNvSpPr>
          <p:nvPr/>
        </p:nvSpPr>
        <p:spPr bwMode="auto">
          <a:xfrm>
            <a:off x="5501640" y="3954462"/>
            <a:ext cx="260485" cy="411163"/>
          </a:xfrm>
          <a:prstGeom prst="rightBrace">
            <a:avLst>
              <a:gd name="adj1" fmla="val 21583"/>
              <a:gd name="adj2" fmla="val 50000"/>
            </a:avLst>
          </a:pr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6395" name="AutoShape 12"/>
          <p:cNvSpPr>
            <a:spLocks/>
          </p:cNvSpPr>
          <p:nvPr/>
        </p:nvSpPr>
        <p:spPr bwMode="auto">
          <a:xfrm flipH="1">
            <a:off x="2482850" y="2970213"/>
            <a:ext cx="290830" cy="877887"/>
          </a:xfrm>
          <a:prstGeom prst="rightBrace">
            <a:avLst>
              <a:gd name="adj1" fmla="val 46602"/>
              <a:gd name="adj2" fmla="val 50000"/>
            </a:avLst>
          </a:pr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6396" name="AutoShape 13"/>
          <p:cNvSpPr>
            <a:spLocks/>
          </p:cNvSpPr>
          <p:nvPr/>
        </p:nvSpPr>
        <p:spPr bwMode="auto">
          <a:xfrm flipH="1">
            <a:off x="2540000" y="3954464"/>
            <a:ext cx="248920" cy="411162"/>
          </a:xfrm>
          <a:prstGeom prst="rightBrace">
            <a:avLst>
              <a:gd name="adj1" fmla="val 15948"/>
              <a:gd name="adj2" fmla="val 50000"/>
            </a:avLst>
          </a:pr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6397" name="AutoShape 15"/>
          <p:cNvSpPr>
            <a:spLocks/>
          </p:cNvSpPr>
          <p:nvPr/>
        </p:nvSpPr>
        <p:spPr bwMode="auto">
          <a:xfrm>
            <a:off x="185530" y="2291294"/>
            <a:ext cx="1875168" cy="795089"/>
          </a:xfrm>
          <a:prstGeom prst="borderCallout1">
            <a:avLst>
              <a:gd name="adj1" fmla="val 51204"/>
              <a:gd name="adj2" fmla="val 99690"/>
              <a:gd name="adj3" fmla="val 51403"/>
              <a:gd name="adj4" fmla="val 123306"/>
            </a:avLst>
          </a:prstGeom>
          <a:solidFill>
            <a:srgbClr val="009900"/>
          </a:solidFill>
          <a:ln w="19050">
            <a:solidFill>
              <a:srgbClr val="000000"/>
            </a:solidFill>
            <a:miter lim="800000"/>
            <a:headEnd type="none" w="med" len="lg"/>
            <a:tailEnd type="triangle" w="med" len="lg"/>
          </a:ln>
        </p:spPr>
        <p:txBody>
          <a:bodyPr wrap="square" lIns="88900" tIns="88900" rIns="54864" bIns="88900" anchor="ctr">
            <a:spAutoFit/>
          </a:bodyPr>
          <a:lstStyle/>
          <a:p>
            <a:r>
              <a:rPr lang="en-US" sz="2000" b="1" dirty="0">
                <a:solidFill>
                  <a:srgbClr val="FFFFFF"/>
                </a:solidFill>
              </a:rPr>
              <a:t>ascending</a:t>
            </a:r>
            <a:br>
              <a:rPr lang="en-US" sz="2000" b="1" dirty="0">
                <a:solidFill>
                  <a:srgbClr val="FFFFFF"/>
                </a:solidFill>
              </a:rPr>
            </a:br>
            <a:r>
              <a:rPr lang="en-US" sz="2000" b="1" dirty="0">
                <a:solidFill>
                  <a:srgbClr val="FFFFFF"/>
                </a:solidFill>
                <a:cs typeface="Arial" pitchFamily="34" charset="0"/>
              </a:rPr>
              <a:t>Employee_ID</a:t>
            </a:r>
          </a:p>
        </p:txBody>
      </p:sp>
      <p:sp>
        <p:nvSpPr>
          <p:cNvPr id="14" name="AutoShape 8"/>
          <p:cNvSpPr>
            <a:spLocks/>
          </p:cNvSpPr>
          <p:nvPr/>
        </p:nvSpPr>
        <p:spPr bwMode="auto">
          <a:xfrm>
            <a:off x="5501640" y="2506663"/>
            <a:ext cx="260485" cy="411163"/>
          </a:xfrm>
          <a:prstGeom prst="rightBrace">
            <a:avLst>
              <a:gd name="adj1" fmla="val 21583"/>
              <a:gd name="adj2" fmla="val 50000"/>
            </a:avLst>
          </a:pr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5" name="AutoShape 13"/>
          <p:cNvSpPr>
            <a:spLocks/>
          </p:cNvSpPr>
          <p:nvPr/>
        </p:nvSpPr>
        <p:spPr bwMode="auto">
          <a:xfrm flipH="1">
            <a:off x="2540000" y="2506665"/>
            <a:ext cx="248920" cy="411162"/>
          </a:xfrm>
          <a:prstGeom prst="rightBrace">
            <a:avLst>
              <a:gd name="adj1" fmla="val 15948"/>
              <a:gd name="adj2" fmla="val 50000"/>
            </a:avLst>
          </a:pr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sashq\root\dept\PSD\GRAPHICS\Illustrations\Backgrounds\soft_blue_ova_horizl_smb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334" y="2209800"/>
            <a:ext cx="8658928" cy="4449275"/>
          </a:xfrm>
          <a:prstGeom prst="rect">
            <a:avLst/>
          </a:prstGeom>
          <a:noFill/>
          <a:extLst>
            <a:ext uri="{909E8E84-426E-40DD-AFC4-6F175D3DCCD1}">
              <a14:hiddenFill xmlns:a14="http://schemas.microsoft.com/office/drawing/2010/main">
                <a:solidFill>
                  <a:srgbClr val="FFFFFF"/>
                </a:solidFill>
              </a14:hiddenFill>
            </a:ext>
          </a:extLst>
        </p:spPr>
      </p:pic>
      <p:sp>
        <p:nvSpPr>
          <p:cNvPr id="8196" name="Rectangle 2"/>
          <p:cNvSpPr>
            <a:spLocks noGrp="1" noChangeArrowheads="1"/>
          </p:cNvSpPr>
          <p:nvPr>
            <p:ph type="title"/>
          </p:nvPr>
        </p:nvSpPr>
        <p:spPr/>
        <p:txBody>
          <a:bodyPr/>
          <a:lstStyle/>
          <a:p>
            <a:r>
              <a:rPr lang="en-US" dirty="0"/>
              <a:t>Business Scenario</a:t>
            </a:r>
          </a:p>
        </p:txBody>
      </p:sp>
      <p:sp>
        <p:nvSpPr>
          <p:cNvPr id="8197" name="Rectangle 3"/>
          <p:cNvSpPr>
            <a:spLocks noGrp="1" noChangeArrowheads="1"/>
          </p:cNvSpPr>
          <p:nvPr>
            <p:ph idx="1"/>
          </p:nvPr>
        </p:nvSpPr>
        <p:spPr>
          <a:xfrm>
            <a:off x="685799" y="1074738"/>
            <a:ext cx="8047383" cy="4264025"/>
          </a:xfrm>
        </p:spPr>
        <p:txBody>
          <a:bodyPr/>
          <a:lstStyle/>
          <a:p>
            <a:pPr marL="0" indent="0"/>
            <a:r>
              <a:rPr lang="en-US" dirty="0"/>
              <a:t>Enhance the previous report by adding descriptive headings, displaying the donation column with dollar signs, adding titles and constant text, and by numbering the rows.</a:t>
            </a:r>
          </a:p>
        </p:txBody>
      </p:sp>
      <p:sp>
        <p:nvSpPr>
          <p:cNvPr id="8199" name="Text Box 5"/>
          <p:cNvSpPr txBox="1">
            <a:spLocks noChangeArrowheads="1"/>
          </p:cNvSpPr>
          <p:nvPr/>
        </p:nvSpPr>
        <p:spPr bwMode="auto">
          <a:xfrm>
            <a:off x="1776472" y="3159316"/>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17" name="TextBox 1"/>
          <p:cNvSpPr txBox="1">
            <a:spLocks noChangeArrowheads="1"/>
          </p:cNvSpPr>
          <p:nvPr/>
        </p:nvSpPr>
        <p:spPr bwMode="auto">
          <a:xfrm>
            <a:off x="412809" y="2311386"/>
            <a:ext cx="2727325" cy="2641749"/>
          </a:xfrm>
          <a:prstGeom prst="rect">
            <a:avLst/>
          </a:prstGeom>
          <a:solidFill>
            <a:srgbClr val="FFFFFF"/>
          </a:solidFill>
          <a:ln w="38100">
            <a:solidFill>
              <a:schemeClr val="tx2"/>
            </a:solidFill>
            <a:miter lim="800000"/>
            <a:headEnd/>
            <a:tailEnd/>
          </a:ln>
        </p:spPr>
        <p:txBody>
          <a:bodyPr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sz="1600" b="1" dirty="0">
                <a:latin typeface="SAS Monospace" pitchFamily="49" charset="0"/>
              </a:rPr>
              <a:t>Employee ID   </a:t>
            </a:r>
            <a:r>
              <a:rPr lang="en-US" sz="1600" b="1" dirty="0">
                <a:solidFill>
                  <a:srgbClr val="000000"/>
                </a:solidFill>
                <a:latin typeface="SAS Monospace" pitchFamily="49" charset="0"/>
              </a:rPr>
              <a:t>ƒƒƒƒƒƒƒƒƒƒƒƒƒƒƒƒƒƒƒƒƒ</a:t>
            </a:r>
            <a:r>
              <a:rPr lang="en-US" sz="1600" b="1" dirty="0">
                <a:latin typeface="SAS Monospace" pitchFamily="49" charset="0"/>
              </a:rPr>
              <a:t>              </a:t>
            </a:r>
          </a:p>
          <a:p>
            <a:r>
              <a:rPr lang="en-US" sz="1600" b="1" dirty="0">
                <a:latin typeface="SAS Monospace" pitchFamily="49" charset="0"/>
              </a:rPr>
              <a:t>     120265        25</a:t>
            </a:r>
          </a:p>
          <a:p>
            <a:r>
              <a:rPr lang="en-US" sz="1600" b="1" dirty="0">
                <a:latin typeface="SAS Monospace" pitchFamily="49" charset="0"/>
              </a:rPr>
              <a:t>     120736        25</a:t>
            </a:r>
          </a:p>
          <a:p>
            <a:r>
              <a:rPr lang="en-US" sz="1600" b="1" dirty="0">
                <a:latin typeface="SAS Monospace" pitchFamily="49" charset="0"/>
              </a:rPr>
              <a:t>     120270        20</a:t>
            </a:r>
          </a:p>
          <a:p>
            <a:r>
              <a:rPr lang="en-US" sz="1600" b="1" dirty="0">
                <a:latin typeface="SAS Monospace" pitchFamily="49" charset="0"/>
              </a:rPr>
              <a:t>     120679        20</a:t>
            </a:r>
          </a:p>
          <a:p>
            <a:r>
              <a:rPr lang="en-US" sz="1600" b="1" dirty="0">
                <a:latin typeface="SAS Monospace" pitchFamily="49" charset="0"/>
              </a:rPr>
              <a:t>     120759        20</a:t>
            </a:r>
          </a:p>
          <a:p>
            <a:r>
              <a:rPr lang="en-US" sz="1600" b="1" dirty="0">
                <a:latin typeface="SAS Monospace" pitchFamily="49" charset="0"/>
              </a:rPr>
              <a:t>     120760        20</a:t>
            </a:r>
          </a:p>
          <a:p>
            <a:r>
              <a:rPr lang="en-US" sz="1600" b="1" dirty="0">
                <a:latin typeface="SAS Monospace" pitchFamily="49" charset="0"/>
              </a:rPr>
              <a:t>     120681        15</a:t>
            </a:r>
          </a:p>
          <a:p>
            <a:r>
              <a:rPr lang="en-US" sz="1600" b="1" dirty="0">
                <a:latin typeface="SAS Monospace" pitchFamily="49" charset="0"/>
              </a:rPr>
              <a:t>     120734        15</a:t>
            </a:r>
          </a:p>
        </p:txBody>
      </p:sp>
      <p:pic>
        <p:nvPicPr>
          <p:cNvPr id="4" name="Picture 2" descr="\\sashq\root\dept\PSD\GRAPHICS\Illustrations\Arrows\arrow_sw_righ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55455">
            <a:off x="3523987" y="2800881"/>
            <a:ext cx="1196087" cy="62652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480733" y="3567938"/>
            <a:ext cx="6474529" cy="3134191"/>
          </a:xfrm>
          <a:prstGeom prst="rect">
            <a:avLst/>
          </a:prstGeom>
          <a:solidFill>
            <a:srgbClr val="FFFFFF"/>
          </a:solidFill>
          <a:ln w="38100" cmpd="sng">
            <a:solidFill>
              <a:schemeClr val="tx2"/>
            </a:solidFill>
          </a:ln>
        </p:spPr>
        <p:txBody>
          <a:bodyPr vert="horz" wrap="none" lIns="88900" tIns="88900" rIns="88900" bIns="88900" rtlCol="0">
            <a:spAutoFit/>
          </a:bodyPr>
          <a:lstStyle/>
          <a:p>
            <a:r>
              <a:rPr lang="en-US" sz="1600" b="1" dirty="0">
                <a:latin typeface="SAS Monospace"/>
              </a:rPr>
              <a:t>              Maximum Quarterly Donation</a:t>
            </a:r>
          </a:p>
          <a:p>
            <a:endParaRPr lang="en-US" sz="1600" b="1" dirty="0">
              <a:latin typeface="SAS Monospace"/>
            </a:endParaRPr>
          </a:p>
          <a:p>
            <a:r>
              <a:rPr lang="en-US" sz="1600" b="1" dirty="0">
                <a:latin typeface="SAS Monospace"/>
              </a:rPr>
              <a:t>   Row   Employee ID                        Maximum</a:t>
            </a:r>
          </a:p>
          <a:p>
            <a:r>
              <a:rPr lang="en-US" sz="1600" b="1" dirty="0">
                <a:latin typeface="SAS Monospace"/>
              </a:rPr>
              <a:t>ƒƒƒƒƒƒƒƒƒƒƒƒƒƒƒƒƒƒƒƒƒƒƒƒƒƒƒƒƒƒƒƒƒƒƒƒƒƒƒƒƒƒƒƒƒƒƒƒƒƒƒ</a:t>
            </a:r>
          </a:p>
          <a:p>
            <a:r>
              <a:rPr lang="en-US" sz="1600" b="1" dirty="0">
                <a:latin typeface="SAS Monospace"/>
              </a:rPr>
              <a:t>     1        120265  Maximum Donation is:      $25</a:t>
            </a:r>
          </a:p>
          <a:p>
            <a:r>
              <a:rPr lang="en-US" sz="1600" b="1" dirty="0">
                <a:latin typeface="SAS Monospace"/>
              </a:rPr>
              <a:t>     2        120736  Maximum Donation is:      $25</a:t>
            </a:r>
          </a:p>
          <a:p>
            <a:r>
              <a:rPr lang="en-US" sz="1600" b="1" dirty="0">
                <a:latin typeface="SAS Monospace"/>
              </a:rPr>
              <a:t>     3        120270  Maximum Donation is:      $20</a:t>
            </a:r>
          </a:p>
          <a:p>
            <a:r>
              <a:rPr lang="en-US" sz="1600" b="1" dirty="0">
                <a:latin typeface="SAS Monospace"/>
              </a:rPr>
              <a:t>     4        120679  Maximum Donation is:      $20</a:t>
            </a:r>
          </a:p>
          <a:p>
            <a:r>
              <a:rPr lang="en-US" sz="1600" b="1" dirty="0">
                <a:latin typeface="SAS Monospace"/>
              </a:rPr>
              <a:t>     5        120759  Maximum Donation is:      $20</a:t>
            </a:r>
          </a:p>
          <a:p>
            <a:r>
              <a:rPr lang="en-US" sz="1600" b="1" dirty="0">
                <a:latin typeface="SAS Monospace"/>
              </a:rPr>
              <a:t>     6        120760  Maximum Donation is:      $20</a:t>
            </a:r>
          </a:p>
          <a:p>
            <a:r>
              <a:rPr lang="en-US" sz="1600" b="1" dirty="0">
                <a:latin typeface="SAS Monospace"/>
              </a:rPr>
              <a:t>     7        120681  Maximum Donation is:      $15</a:t>
            </a:r>
          </a:p>
          <a:p>
            <a:r>
              <a:rPr lang="en-US" sz="1600" b="1" dirty="0">
                <a:latin typeface="SAS Monospace"/>
              </a:rPr>
              <a:t>     8        120734  Maximum Donation is:      $15</a:t>
            </a:r>
          </a:p>
        </p:txBody>
      </p:sp>
    </p:spTree>
    <p:extLst>
      <p:ext uri="{BB962C8B-B14F-4D97-AF65-F5344CB8AC3E}">
        <p14:creationId xmlns:p14="http://schemas.microsoft.com/office/powerpoint/2010/main" val="3877582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Adding Formats and Column Labels</a:t>
            </a:r>
          </a:p>
        </p:txBody>
      </p:sp>
      <p:sp>
        <p:nvSpPr>
          <p:cNvPr id="18437" name="Text Box 10"/>
          <p:cNvSpPr txBox="1">
            <a:spLocks noChangeArrowheads="1"/>
          </p:cNvSpPr>
          <p:nvPr/>
        </p:nvSpPr>
        <p:spPr bwMode="auto">
          <a:xfrm>
            <a:off x="7958138" y="6324600"/>
            <a:ext cx="9779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s103d03</a:t>
            </a:r>
          </a:p>
        </p:txBody>
      </p:sp>
      <p:sp>
        <p:nvSpPr>
          <p:cNvPr id="18438" name="Rectangle 25"/>
          <p:cNvSpPr>
            <a:spLocks noChangeArrowheads="1"/>
          </p:cNvSpPr>
          <p:nvPr/>
        </p:nvSpPr>
        <p:spPr bwMode="auto">
          <a:xfrm>
            <a:off x="685800" y="1066800"/>
            <a:ext cx="7943850"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lIns="0" tIns="0" rIns="0" bIns="0"/>
          <a:lstStyle/>
          <a:p>
            <a:pPr>
              <a:spcBef>
                <a:spcPct val="20000"/>
              </a:spcBef>
              <a:buClr>
                <a:schemeClr val="tx1"/>
              </a:buClr>
            </a:pPr>
            <a:r>
              <a:rPr lang="en-US" dirty="0"/>
              <a:t>Column labels and formats must follow the column name and precede the comma.</a:t>
            </a:r>
          </a:p>
        </p:txBody>
      </p:sp>
      <p:sp>
        <p:nvSpPr>
          <p:cNvPr id="4" name="Line Callout 2 3"/>
          <p:cNvSpPr/>
          <p:nvPr/>
        </p:nvSpPr>
        <p:spPr bwMode="auto">
          <a:xfrm>
            <a:off x="6704013" y="3753904"/>
            <a:ext cx="1416050" cy="487363"/>
          </a:xfrm>
          <a:prstGeom prst="borderCallout2">
            <a:avLst>
              <a:gd name="adj1" fmla="val 18750"/>
              <a:gd name="adj2" fmla="val 0"/>
              <a:gd name="adj3" fmla="val 18750"/>
              <a:gd name="adj4" fmla="val -8334"/>
              <a:gd name="adj5" fmla="val -69832"/>
              <a:gd name="adj6" fmla="val -50561"/>
            </a:avLst>
          </a:prstGeom>
          <a:solidFill>
            <a:srgbClr val="009900"/>
          </a:solidFill>
          <a:ln w="19050" cap="flat" cmpd="sng" algn="ctr">
            <a:solidFill>
              <a:srgbClr val="000000"/>
            </a:solidFill>
            <a:prstDash val="solid"/>
            <a:round/>
            <a:headEnd type="none" w="med" len="lg"/>
            <a:tailEnd type="triangle" w="med" len="lg"/>
          </a:ln>
          <a:effectLst/>
          <a:extLst>
            <a:ext uri="{AF507438-7753-43E0-B8FC-AC1667EBCBE1}">
              <a14:hiddenEffects xmlns:a14="http://schemas.microsoft.com/office/drawing/2010/main">
                <a:effectLst>
                  <a:outerShdw blurRad="63500" dist="37357" dir="2700000" rotWithShape="0">
                    <a:scrgbClr r="0" g="0" b="0"/>
                  </a:outerShdw>
                </a:effectLst>
              </a14:hiddenEffects>
            </a:ext>
          </a:extLst>
        </p:spPr>
        <p:txBody>
          <a:bodyPr lIns="88900" tIns="88900" rIns="88900" bIns="88900" anchor="ctr">
            <a:spAutoFit/>
          </a:bodyPr>
          <a:lstStyle/>
          <a:p>
            <a:pPr>
              <a:defRPr/>
            </a:pPr>
            <a:r>
              <a:rPr lang="en-US" sz="2000" b="1" dirty="0">
                <a:solidFill>
                  <a:srgbClr val="FFFFFF"/>
                </a:solidFill>
                <a:latin typeface="Arial"/>
              </a:rPr>
              <a:t> </a:t>
            </a:r>
          </a:p>
        </p:txBody>
      </p:sp>
      <p:sp>
        <p:nvSpPr>
          <p:cNvPr id="6" name="TextBox 5"/>
          <p:cNvSpPr txBox="1"/>
          <p:nvPr/>
        </p:nvSpPr>
        <p:spPr>
          <a:xfrm>
            <a:off x="685800" y="2100962"/>
            <a:ext cx="7917232" cy="2690993"/>
          </a:xfrm>
          <a:prstGeom prst="rect">
            <a:avLst/>
          </a:prstGeom>
          <a:solidFill>
            <a:srgbClr val="FFFFFF"/>
          </a:solidFill>
          <a:ln w="38100" cmpd="sng">
            <a:solidFill>
              <a:schemeClr val="tx2"/>
            </a:solidFill>
          </a:ln>
        </p:spPr>
        <p:txBody>
          <a:bodyPr vert="horz" wrap="none" lIns="88900" tIns="88900" rIns="266700" bIns="88900" rtlCol="0">
            <a:spAutoFit/>
          </a:bodyPr>
          <a:lstStyle/>
          <a:p>
            <a:pPr>
              <a:lnSpc>
                <a:spcPct val="85000"/>
              </a:lnSpc>
            </a:pPr>
            <a:r>
              <a:rPr lang="en-US" b="1" dirty="0">
                <a:latin typeface="Courier New"/>
              </a:rPr>
              <a:t>proc sql;</a:t>
            </a:r>
          </a:p>
          <a:p>
            <a:pPr>
              <a:lnSpc>
                <a:spcPct val="85000"/>
              </a:lnSpc>
            </a:pPr>
            <a:r>
              <a:rPr lang="en-US" b="1" dirty="0">
                <a:latin typeface="Courier New"/>
              </a:rPr>
              <a:t>select Employee_ID 'Employee ID', </a:t>
            </a:r>
          </a:p>
          <a:p>
            <a:pPr>
              <a:lnSpc>
                <a:spcPct val="85000"/>
              </a:lnSpc>
            </a:pPr>
            <a:r>
              <a:rPr lang="en-US" b="1" dirty="0">
                <a:latin typeface="Courier New"/>
              </a:rPr>
              <a:t>       max(Qtr1,Qtr2,Qtr3,Qtr4) </a:t>
            </a:r>
          </a:p>
          <a:p>
            <a:pPr>
              <a:lnSpc>
                <a:spcPct val="85000"/>
              </a:lnSpc>
            </a:pPr>
            <a:r>
              <a:rPr lang="en-US" b="1" dirty="0">
                <a:latin typeface="Courier New"/>
              </a:rPr>
              <a:t>          label='Maximum' format=dollar5.</a:t>
            </a:r>
          </a:p>
          <a:p>
            <a:pPr>
              <a:lnSpc>
                <a:spcPct val="85000"/>
              </a:lnSpc>
            </a:pPr>
            <a:r>
              <a:rPr lang="en-US" b="1" dirty="0">
                <a:latin typeface="Courier New"/>
              </a:rPr>
              <a:t>   from orion.employee_donations</a:t>
            </a:r>
          </a:p>
          <a:p>
            <a:pPr>
              <a:lnSpc>
                <a:spcPct val="85000"/>
              </a:lnSpc>
            </a:pPr>
            <a:r>
              <a:rPr lang="en-US" b="1" dirty="0">
                <a:latin typeface="Courier New"/>
              </a:rPr>
              <a:t>   where Paid_By="Cash or Check"</a:t>
            </a:r>
          </a:p>
          <a:p>
            <a:pPr>
              <a:lnSpc>
                <a:spcPct val="85000"/>
              </a:lnSpc>
            </a:pPr>
            <a:r>
              <a:rPr lang="en-US" b="1" dirty="0">
                <a:latin typeface="Courier New"/>
              </a:rPr>
              <a:t>   order by 2 desc, Employee_ID;</a:t>
            </a:r>
          </a:p>
          <a:p>
            <a:pPr>
              <a:lnSpc>
                <a:spcPct val="85000"/>
              </a:lnSpc>
            </a:pPr>
            <a:r>
              <a:rPr lang="en-US" b="1" dirty="0">
                <a:latin typeface="Courier New"/>
              </a:rPr>
              <a:t>quit;</a:t>
            </a:r>
          </a:p>
        </p:txBody>
      </p:sp>
      <p:sp>
        <p:nvSpPr>
          <p:cNvPr id="2" name="Line Callout 2 1"/>
          <p:cNvSpPr/>
          <p:nvPr/>
        </p:nvSpPr>
        <p:spPr bwMode="auto">
          <a:xfrm>
            <a:off x="6262095" y="1759235"/>
            <a:ext cx="2057993" cy="487313"/>
          </a:xfrm>
          <a:prstGeom prst="borderCallout2">
            <a:avLst>
              <a:gd name="adj1" fmla="val 18750"/>
              <a:gd name="adj2" fmla="val 0"/>
              <a:gd name="adj3" fmla="val 18750"/>
              <a:gd name="adj4" fmla="val -8334"/>
              <a:gd name="adj5" fmla="val 138381"/>
              <a:gd name="adj6" fmla="val -59335"/>
            </a:avLst>
          </a:prstGeom>
          <a:solidFill>
            <a:srgbClr val="009900"/>
          </a:solidFill>
          <a:ln w="19050" cap="flat" cmpd="sng" algn="ctr">
            <a:solidFill>
              <a:srgbClr val="000000"/>
            </a:solidFill>
            <a:prstDash val="solid"/>
            <a:round/>
            <a:headEnd type="none" w="med" len="lg"/>
            <a:tailEnd type="triangle" w="med" len="lg"/>
          </a:ln>
          <a:effectLst/>
          <a:extLst>
            <a:ext uri="{AF507438-7753-43E0-B8FC-AC1667EBCBE1}">
              <a14:hiddenEffects xmlns:a14="http://schemas.microsoft.com/office/drawing/2010/main">
                <a:effectLst>
                  <a:outerShdw blurRad="63500" dist="37357" dir="2700000" rotWithShape="0">
                    <a:scrgbClr r="0" g="0" b="0"/>
                  </a:outerShdw>
                </a:effectLst>
              </a14:hiddenEffects>
            </a:ext>
          </a:extLst>
        </p:spPr>
        <p:txBody>
          <a:bodyPr wrap="square" lIns="88900" tIns="88900" rIns="88900" bIns="88900" anchor="ctr">
            <a:spAutoFit/>
          </a:bodyPr>
          <a:lstStyle/>
          <a:p>
            <a:pPr algn="ctr">
              <a:defRPr/>
            </a:pPr>
            <a:r>
              <a:rPr lang="en-US" sz="2000" b="1" dirty="0">
                <a:solidFill>
                  <a:srgbClr val="FFFFFF"/>
                </a:solidFill>
                <a:latin typeface="Arial"/>
              </a:rPr>
              <a:t>ANSI standard</a:t>
            </a:r>
          </a:p>
        </p:txBody>
      </p:sp>
      <p:sp>
        <p:nvSpPr>
          <p:cNvPr id="3" name="Line Callout 2 2"/>
          <p:cNvSpPr/>
          <p:nvPr/>
        </p:nvSpPr>
        <p:spPr bwMode="auto">
          <a:xfrm>
            <a:off x="6770159" y="3774541"/>
            <a:ext cx="2055812" cy="795337"/>
          </a:xfrm>
          <a:prstGeom prst="borderCallout2">
            <a:avLst>
              <a:gd name="adj1" fmla="val 653"/>
              <a:gd name="adj2" fmla="val 33771"/>
              <a:gd name="adj3" fmla="val -18508"/>
              <a:gd name="adj4" fmla="val 15964"/>
              <a:gd name="adj5" fmla="val -42549"/>
              <a:gd name="adj6" fmla="val -7236"/>
            </a:avLst>
          </a:prstGeom>
          <a:solidFill>
            <a:srgbClr val="009900"/>
          </a:solidFill>
          <a:ln w="19050" cap="flat" cmpd="sng" algn="ctr">
            <a:solidFill>
              <a:srgbClr val="000000"/>
            </a:solidFill>
            <a:prstDash val="solid"/>
            <a:round/>
            <a:headEnd type="none" w="med" len="lg"/>
            <a:tailEnd type="triangle" w="med" len="lg"/>
          </a:ln>
          <a:effectLst/>
          <a:extLst>
            <a:ext uri="{AF507438-7753-43E0-B8FC-AC1667EBCBE1}">
              <a14:hiddenEffects xmlns:a14="http://schemas.microsoft.com/office/drawing/2010/main">
                <a:effectLst>
                  <a:outerShdw blurRad="63500" dist="37357" dir="2700000" rotWithShape="0">
                    <a:scrgbClr r="0" g="0" b="0"/>
                  </a:outerShdw>
                </a:effectLst>
              </a14:hiddenEffects>
            </a:ext>
          </a:extLst>
        </p:spPr>
        <p:txBody>
          <a:bodyPr lIns="88900" tIns="88900" rIns="88900" bIns="88900" anchor="ctr">
            <a:spAutoFit/>
          </a:bodyPr>
          <a:lstStyle/>
          <a:p>
            <a:pPr>
              <a:defRPr/>
            </a:pPr>
            <a:r>
              <a:rPr lang="en-US" sz="2000" b="1" dirty="0">
                <a:solidFill>
                  <a:srgbClr val="FFFFFF"/>
                </a:solidFill>
                <a:latin typeface="Arial"/>
              </a:rPr>
              <a:t>SAS </a:t>
            </a:r>
            <a:r>
              <a:rPr lang="en-US" sz="2000" b="1" dirty="0">
                <a:solidFill>
                  <a:srgbClr val="FFFFFF"/>
                </a:solidFill>
              </a:rPr>
              <a:t>e</a:t>
            </a:r>
            <a:r>
              <a:rPr lang="en-US" sz="2000" b="1" dirty="0">
                <a:solidFill>
                  <a:srgbClr val="FFFFFF"/>
                </a:solidFill>
                <a:latin typeface="Arial"/>
              </a:rPr>
              <a:t>nhancements</a:t>
            </a:r>
          </a:p>
        </p:txBody>
      </p:sp>
      <p:sp>
        <p:nvSpPr>
          <p:cNvPr id="7" name="Rectangle 6"/>
          <p:cNvSpPr/>
          <p:nvPr>
            <p:custDataLst>
              <p:tags r:id="rId2"/>
            </p:custDataLst>
          </p:nvPr>
        </p:nvSpPr>
        <p:spPr bwMode="auto">
          <a:xfrm>
            <a:off x="4243388" y="2500758"/>
            <a:ext cx="2369079"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
        <p:nvSpPr>
          <p:cNvPr id="9" name="Rectangle 8"/>
          <p:cNvSpPr/>
          <p:nvPr>
            <p:custDataLst>
              <p:tags r:id="rId3"/>
            </p:custDataLst>
          </p:nvPr>
        </p:nvSpPr>
        <p:spPr bwMode="auto">
          <a:xfrm>
            <a:off x="2600325" y="3122550"/>
            <a:ext cx="2708275"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
        <p:nvSpPr>
          <p:cNvPr id="10" name="Rectangle 9"/>
          <p:cNvSpPr/>
          <p:nvPr>
            <p:custDataLst>
              <p:tags r:id="rId4"/>
            </p:custDataLst>
          </p:nvPr>
        </p:nvSpPr>
        <p:spPr bwMode="auto">
          <a:xfrm>
            <a:off x="5521325" y="3122550"/>
            <a:ext cx="2738501"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Tree>
    <p:custDataLst>
      <p:tags r:id="rId1"/>
    </p:custDataLst>
    <p:extLst>
      <p:ext uri="{BB962C8B-B14F-4D97-AF65-F5344CB8AC3E}">
        <p14:creationId xmlns:p14="http://schemas.microsoft.com/office/powerpoint/2010/main" val="30207357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r>
              <a:rPr lang="en-US" dirty="0"/>
              <a:t>Viewing the Output</a:t>
            </a:r>
          </a:p>
        </p:txBody>
      </p:sp>
      <p:sp>
        <p:nvSpPr>
          <p:cNvPr id="21510" name="Text Box 5"/>
          <p:cNvSpPr txBox="1">
            <a:spLocks noChangeArrowheads="1"/>
          </p:cNvSpPr>
          <p:nvPr/>
        </p:nvSpPr>
        <p:spPr bwMode="auto">
          <a:xfrm>
            <a:off x="1600200" y="409575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21511" name="Rectangle 8"/>
          <p:cNvSpPr>
            <a:spLocks noChangeArrowheads="1"/>
          </p:cNvSpPr>
          <p:nvPr/>
        </p:nvSpPr>
        <p:spPr bwMode="auto">
          <a:xfrm>
            <a:off x="685800" y="1066800"/>
            <a:ext cx="35226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0" tIns="0" rIns="0" bIns="0">
            <a:spAutoFit/>
          </a:bodyPr>
          <a:lstStyle/>
          <a:p>
            <a:pPr>
              <a:spcBef>
                <a:spcPct val="20000"/>
              </a:spcBef>
              <a:buClr>
                <a:schemeClr val="tx1"/>
              </a:buClr>
              <a:buFont typeface="Monotype Sorts" pitchFamily="2" charset="2"/>
              <a:buNone/>
            </a:pPr>
            <a:r>
              <a:rPr lang="en-US" dirty="0"/>
              <a:t>Partial PROC SQL Output</a:t>
            </a:r>
          </a:p>
        </p:txBody>
      </p:sp>
      <p:sp>
        <p:nvSpPr>
          <p:cNvPr id="21512" name="Text Box 12"/>
          <p:cNvSpPr txBox="1">
            <a:spLocks noChangeArrowheads="1"/>
          </p:cNvSpPr>
          <p:nvPr/>
        </p:nvSpPr>
        <p:spPr bwMode="auto">
          <a:xfrm>
            <a:off x="1600200" y="409575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13" name="Rectangle 12"/>
          <p:cNvSpPr/>
          <p:nvPr/>
        </p:nvSpPr>
        <p:spPr>
          <a:xfrm>
            <a:off x="685800" y="2033588"/>
            <a:ext cx="4572000" cy="2641749"/>
          </a:xfrm>
          <a:prstGeom prst="rect">
            <a:avLst/>
          </a:prstGeom>
          <a:solidFill>
            <a:srgbClr val="FFFFFF"/>
          </a:solidFill>
          <a:ln w="38100" cmpd="sng">
            <a:solidFill>
              <a:schemeClr val="tx2"/>
            </a:solidFill>
          </a:ln>
        </p:spPr>
        <p:txBody>
          <a:bodyPr lIns="88900" tIns="88900" rIns="88900" bIns="88900">
            <a:spAutoFit/>
          </a:bodyPr>
          <a:lstStyle/>
          <a:p>
            <a:r>
              <a:rPr lang="en-US" sz="1600" b="1" dirty="0">
                <a:solidFill>
                  <a:srgbClr val="000000"/>
                </a:solidFill>
                <a:latin typeface="SAS Monospace"/>
              </a:rPr>
              <a:t>   Employee ID  Maximum</a:t>
            </a:r>
          </a:p>
          <a:p>
            <a:r>
              <a:rPr lang="en-US" sz="1600" b="1" dirty="0">
                <a:solidFill>
                  <a:srgbClr val="000000"/>
                </a:solidFill>
                <a:latin typeface="SAS Monospace"/>
              </a:rPr>
              <a:t>  ƒƒƒƒƒƒƒƒƒƒƒƒƒƒƒƒƒƒƒƒƒ</a:t>
            </a:r>
          </a:p>
          <a:p>
            <a:r>
              <a:rPr lang="en-US" sz="1600" b="1" dirty="0">
                <a:solidFill>
                  <a:srgbClr val="000000"/>
                </a:solidFill>
                <a:latin typeface="SAS Monospace"/>
              </a:rPr>
              <a:t>        120265      $25</a:t>
            </a:r>
          </a:p>
          <a:p>
            <a:r>
              <a:rPr lang="en-US" sz="1600" b="1" dirty="0">
                <a:solidFill>
                  <a:srgbClr val="000000"/>
                </a:solidFill>
                <a:latin typeface="SAS Monospace"/>
              </a:rPr>
              <a:t>        120736      $25</a:t>
            </a:r>
          </a:p>
          <a:p>
            <a:r>
              <a:rPr lang="en-US" sz="1600" b="1" dirty="0">
                <a:solidFill>
                  <a:srgbClr val="000000"/>
                </a:solidFill>
                <a:latin typeface="SAS Monospace"/>
              </a:rPr>
              <a:t>        120270      $20</a:t>
            </a:r>
          </a:p>
          <a:p>
            <a:r>
              <a:rPr lang="en-US" sz="1600" b="1" dirty="0">
                <a:solidFill>
                  <a:srgbClr val="000000"/>
                </a:solidFill>
                <a:latin typeface="SAS Monospace"/>
              </a:rPr>
              <a:t>        120679      $20</a:t>
            </a:r>
          </a:p>
          <a:p>
            <a:r>
              <a:rPr lang="en-US" sz="1600" b="1" dirty="0">
                <a:solidFill>
                  <a:srgbClr val="000000"/>
                </a:solidFill>
                <a:latin typeface="SAS Monospace"/>
              </a:rPr>
              <a:t>        120759      $20</a:t>
            </a:r>
          </a:p>
          <a:p>
            <a:r>
              <a:rPr lang="en-US" sz="1600" b="1" dirty="0">
                <a:solidFill>
                  <a:srgbClr val="000000"/>
                </a:solidFill>
                <a:latin typeface="SAS Monospace"/>
              </a:rPr>
              <a:t>        120760      $20</a:t>
            </a:r>
          </a:p>
          <a:p>
            <a:r>
              <a:rPr lang="en-US" sz="1600" b="1" dirty="0">
                <a:solidFill>
                  <a:srgbClr val="000000"/>
                </a:solidFill>
                <a:latin typeface="SAS Monospace"/>
              </a:rPr>
              <a:t>        120681      $15</a:t>
            </a:r>
          </a:p>
          <a:p>
            <a:r>
              <a:rPr lang="en-US" sz="1600" b="1" dirty="0">
                <a:solidFill>
                  <a:srgbClr val="000000"/>
                </a:solidFill>
                <a:latin typeface="SAS Monospace"/>
              </a:rPr>
              <a:t>        120734      $15</a:t>
            </a:r>
          </a:p>
        </p:txBody>
      </p:sp>
      <p:sp>
        <p:nvSpPr>
          <p:cNvPr id="5" name="TextBox 4"/>
          <p:cNvSpPr txBox="1"/>
          <p:nvPr/>
        </p:nvSpPr>
        <p:spPr>
          <a:xfrm>
            <a:off x="1600200" y="3581400"/>
            <a:ext cx="5867400" cy="457200"/>
          </a:xfrm>
          <a:prstGeom prst="rect">
            <a:avLst/>
          </a:prstGeom>
          <a:noFill/>
        </p:spPr>
        <p:txBody>
          <a:bodyPr vert="horz" wrap="none" rtlCol="0">
            <a:spAutoFit/>
          </a:bodyPr>
          <a:lstStyle/>
          <a:p>
            <a:endParaRPr lang="en-US" dirty="0"/>
          </a:p>
        </p:txBody>
      </p:sp>
      <p:sp>
        <p:nvSpPr>
          <p:cNvPr id="3" name="Line Callout 2 2"/>
          <p:cNvSpPr/>
          <p:nvPr/>
        </p:nvSpPr>
        <p:spPr bwMode="auto">
          <a:xfrm>
            <a:off x="3975683" y="1580088"/>
            <a:ext cx="1096962" cy="487363"/>
          </a:xfrm>
          <a:prstGeom prst="borderCallout2">
            <a:avLst>
              <a:gd name="adj1" fmla="val 18750"/>
              <a:gd name="adj2" fmla="val 0"/>
              <a:gd name="adj3" fmla="val 18750"/>
              <a:gd name="adj4" fmla="val -8334"/>
              <a:gd name="adj5" fmla="val 110713"/>
              <a:gd name="adj6" fmla="val -133600"/>
            </a:avLst>
          </a:prstGeom>
          <a:solidFill>
            <a:srgbClr val="009900"/>
          </a:solidFill>
          <a:ln w="19050" cap="flat" cmpd="sng" algn="ctr">
            <a:solidFill>
              <a:srgbClr val="000000"/>
            </a:solidFill>
            <a:prstDash val="solid"/>
            <a:round/>
            <a:headEnd type="none" w="med" len="lg"/>
            <a:tailEnd type="triangle" w="med" len="lg"/>
          </a:ln>
          <a:effectLst/>
          <a:extLst>
            <a:ext uri="{AF507438-7753-43E0-B8FC-AC1667EBCBE1}">
              <a14:hiddenEffects xmlns:a14="http://schemas.microsoft.com/office/drawing/2010/main">
                <a:effectLst>
                  <a:outerShdw blurRad="63500" dist="37357" dir="2700000" rotWithShape="0">
                    <a:scrgbClr r="0" g="0" b="0"/>
                  </a:outerShdw>
                </a:effectLst>
              </a14:hiddenEffects>
            </a:ext>
          </a:extLst>
        </p:spPr>
        <p:txBody>
          <a:bodyPr lIns="88900" tIns="88900" rIns="88900" bIns="88900" anchor="ctr">
            <a:spAutoFit/>
          </a:bodyPr>
          <a:lstStyle/>
          <a:p>
            <a:pPr>
              <a:defRPr/>
            </a:pPr>
            <a:r>
              <a:rPr lang="en-US" sz="2000" b="1" dirty="0">
                <a:solidFill>
                  <a:srgbClr val="FFFFFF"/>
                </a:solidFill>
                <a:latin typeface="Arial"/>
              </a:rPr>
              <a:t> </a:t>
            </a:r>
          </a:p>
        </p:txBody>
      </p:sp>
      <p:sp>
        <p:nvSpPr>
          <p:cNvPr id="8" name="Line Callout 2 7"/>
          <p:cNvSpPr/>
          <p:nvPr/>
        </p:nvSpPr>
        <p:spPr bwMode="auto">
          <a:xfrm>
            <a:off x="3975683" y="1580087"/>
            <a:ext cx="1096962" cy="487363"/>
          </a:xfrm>
          <a:prstGeom prst="borderCallout2">
            <a:avLst>
              <a:gd name="adj1" fmla="val 18750"/>
              <a:gd name="adj2" fmla="val 0"/>
              <a:gd name="adj3" fmla="val 18750"/>
              <a:gd name="adj4" fmla="val -8334"/>
              <a:gd name="adj5" fmla="val 119648"/>
              <a:gd name="adj6" fmla="val -55800"/>
            </a:avLst>
          </a:prstGeom>
          <a:solidFill>
            <a:srgbClr val="009900"/>
          </a:solidFill>
          <a:ln w="19050" cap="flat" cmpd="sng" algn="ctr">
            <a:solidFill>
              <a:srgbClr val="000000"/>
            </a:solidFill>
            <a:prstDash val="solid"/>
            <a:round/>
            <a:headEnd type="none" w="med" len="lg"/>
            <a:tailEnd type="triangle" w="med" len="lg"/>
          </a:ln>
          <a:effectLst/>
          <a:extLst>
            <a:ext uri="{AF507438-7753-43E0-B8FC-AC1667EBCBE1}">
              <a14:hiddenEffects xmlns:a14="http://schemas.microsoft.com/office/drawing/2010/main">
                <a:effectLst>
                  <a:outerShdw blurRad="63500" dist="37357" dir="2700000" rotWithShape="0">
                    <a:scrgbClr r="0" g="0" b="0"/>
                  </a:outerShdw>
                </a:effectLst>
              </a14:hiddenEffects>
            </a:ext>
          </a:extLst>
        </p:spPr>
        <p:txBody>
          <a:bodyPr lIns="88900" tIns="88900" rIns="88900" bIns="88900" anchor="ctr">
            <a:spAutoFit/>
          </a:bodyPr>
          <a:lstStyle/>
          <a:p>
            <a:pPr algn="ctr">
              <a:defRPr/>
            </a:pPr>
            <a:r>
              <a:rPr lang="en-US" sz="2000" b="1" dirty="0">
                <a:solidFill>
                  <a:srgbClr val="FFFFFF"/>
                </a:solidFill>
                <a:latin typeface="Arial"/>
              </a:rPr>
              <a:t>labels</a:t>
            </a:r>
          </a:p>
        </p:txBody>
      </p:sp>
      <p:sp>
        <p:nvSpPr>
          <p:cNvPr id="9" name="Line Callout 2 8"/>
          <p:cNvSpPr/>
          <p:nvPr/>
        </p:nvSpPr>
        <p:spPr bwMode="auto">
          <a:xfrm>
            <a:off x="3552333" y="4886839"/>
            <a:ext cx="1171575" cy="487362"/>
          </a:xfrm>
          <a:prstGeom prst="borderCallout2">
            <a:avLst>
              <a:gd name="adj1" fmla="val 18750"/>
              <a:gd name="adj2" fmla="val 0"/>
              <a:gd name="adj3" fmla="val 18750"/>
              <a:gd name="adj4" fmla="val -8334"/>
              <a:gd name="adj5" fmla="val -73247"/>
              <a:gd name="adj6" fmla="val -22846"/>
            </a:avLst>
          </a:prstGeom>
          <a:solidFill>
            <a:srgbClr val="009900"/>
          </a:solidFill>
          <a:ln w="19050" cap="flat" cmpd="sng" algn="ctr">
            <a:solidFill>
              <a:srgbClr val="000000"/>
            </a:solidFill>
            <a:prstDash val="solid"/>
            <a:round/>
            <a:headEnd type="none" w="med" len="lg"/>
            <a:tailEnd type="triangle" w="med" len="lg"/>
          </a:ln>
          <a:effectLst/>
          <a:extLst>
            <a:ext uri="{AF507438-7753-43E0-B8FC-AC1667EBCBE1}">
              <a14:hiddenEffects xmlns:a14="http://schemas.microsoft.com/office/drawing/2010/main">
                <a:effectLst>
                  <a:outerShdw blurRad="63500" dist="37357" dir="2700000" rotWithShape="0">
                    <a:scrgbClr r="0" g="0" b="0"/>
                  </a:outerShdw>
                </a:effectLst>
              </a14:hiddenEffects>
            </a:ext>
          </a:extLst>
        </p:spPr>
        <p:txBody>
          <a:bodyPr lIns="88900" tIns="88900" rIns="88900" bIns="88900" anchor="ctr">
            <a:spAutoFit/>
          </a:bodyPr>
          <a:lstStyle/>
          <a:p>
            <a:pPr algn="ctr">
              <a:defRPr/>
            </a:pPr>
            <a:r>
              <a:rPr lang="en-US" sz="2000" b="1" dirty="0">
                <a:solidFill>
                  <a:srgbClr val="FFFFFF"/>
                </a:solidFill>
                <a:latin typeface="Arial"/>
              </a:rPr>
              <a:t>format</a:t>
            </a:r>
          </a:p>
        </p:txBody>
      </p:sp>
      <p:sp>
        <p:nvSpPr>
          <p:cNvPr id="6" name="Rectangle 5"/>
          <p:cNvSpPr/>
          <p:nvPr>
            <p:custDataLst>
              <p:tags r:id="rId1"/>
            </p:custDataLst>
          </p:nvPr>
        </p:nvSpPr>
        <p:spPr bwMode="auto">
          <a:xfrm>
            <a:off x="1136650" y="2122488"/>
            <a:ext cx="1386417" cy="243840"/>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
        <p:nvSpPr>
          <p:cNvPr id="7" name="Rectangle 6"/>
          <p:cNvSpPr/>
          <p:nvPr>
            <p:custDataLst>
              <p:tags r:id="rId2"/>
            </p:custDataLst>
          </p:nvPr>
        </p:nvSpPr>
        <p:spPr bwMode="auto">
          <a:xfrm>
            <a:off x="2679699" y="2122488"/>
            <a:ext cx="944033" cy="243840"/>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
        <p:nvSpPr>
          <p:cNvPr id="10" name="Rectangle 9"/>
          <p:cNvSpPr/>
          <p:nvPr>
            <p:custDataLst>
              <p:tags r:id="rId3"/>
            </p:custDataLst>
          </p:nvPr>
        </p:nvSpPr>
        <p:spPr bwMode="auto">
          <a:xfrm>
            <a:off x="3187700" y="4317048"/>
            <a:ext cx="362014" cy="243840"/>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5650909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Adding Titles and Constant Text</a:t>
            </a:r>
          </a:p>
        </p:txBody>
      </p:sp>
      <p:sp>
        <p:nvSpPr>
          <p:cNvPr id="2" name="Content Placeholder 1"/>
          <p:cNvSpPr>
            <a:spLocks noGrp="1"/>
          </p:cNvSpPr>
          <p:nvPr>
            <p:ph idx="1"/>
          </p:nvPr>
        </p:nvSpPr>
        <p:spPr>
          <a:xfrm>
            <a:off x="765312" y="1224764"/>
            <a:ext cx="7848600" cy="4267200"/>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23557" name="Text Box 7"/>
          <p:cNvSpPr txBox="1">
            <a:spLocks noChangeArrowheads="1"/>
          </p:cNvSpPr>
          <p:nvPr/>
        </p:nvSpPr>
        <p:spPr bwMode="auto">
          <a:xfrm>
            <a:off x="7958138" y="6324600"/>
            <a:ext cx="9779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s103d04</a:t>
            </a:r>
          </a:p>
        </p:txBody>
      </p:sp>
      <p:sp>
        <p:nvSpPr>
          <p:cNvPr id="22538" name="TextBox 5"/>
          <p:cNvSpPr txBox="1">
            <a:spLocks noChangeArrowheads="1"/>
          </p:cNvSpPr>
          <p:nvPr/>
        </p:nvSpPr>
        <p:spPr bwMode="auto">
          <a:xfrm>
            <a:off x="1375580" y="4929439"/>
            <a:ext cx="5996834" cy="548868"/>
          </a:xfrm>
          <a:prstGeom prst="rect">
            <a:avLst/>
          </a:prstGeom>
          <a:solidFill>
            <a:srgbClr val="CDD9EF"/>
          </a:solidFill>
          <a:ln w="19050" algn="ctr">
            <a:solidFill>
              <a:srgbClr val="000000"/>
            </a:solidFill>
            <a:round/>
            <a:headEnd/>
            <a:tailEnd/>
          </a:ln>
          <a:effectLst>
            <a:outerShdw blurRad="50800" dist="107763" dir="2700001" algn="ctr" rotWithShape="0">
              <a:srgbClr val="000000">
                <a:alpha val="40000"/>
              </a:srgbClr>
            </a:outerShdw>
          </a:effec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defRPr/>
            </a:pPr>
            <a:r>
              <a:rPr lang="en-US" dirty="0">
                <a:solidFill>
                  <a:srgbClr val="000000"/>
                </a:solidFill>
              </a:rPr>
              <a:t>'</a:t>
            </a:r>
            <a:r>
              <a:rPr lang="en-US" i="1" dirty="0">
                <a:solidFill>
                  <a:srgbClr val="000000"/>
                </a:solidFill>
              </a:rPr>
              <a:t>constant text</a:t>
            </a:r>
            <a:r>
              <a:rPr lang="en-US" dirty="0">
                <a:solidFill>
                  <a:srgbClr val="000000"/>
                </a:solidFill>
              </a:rPr>
              <a:t>' &lt;</a:t>
            </a:r>
            <a:r>
              <a:rPr lang="en-US" b="1" dirty="0">
                <a:solidFill>
                  <a:srgbClr val="000000"/>
                </a:solidFill>
              </a:rPr>
              <a:t>AS</a:t>
            </a:r>
            <a:r>
              <a:rPr lang="en-US" dirty="0">
                <a:solidFill>
                  <a:srgbClr val="000000"/>
                </a:solidFill>
              </a:rPr>
              <a:t> </a:t>
            </a:r>
            <a:r>
              <a:rPr lang="en-US" i="1" dirty="0">
                <a:solidFill>
                  <a:srgbClr val="000000"/>
                </a:solidFill>
              </a:rPr>
              <a:t>alias</a:t>
            </a:r>
            <a:r>
              <a:rPr lang="en-US" dirty="0">
                <a:solidFill>
                  <a:srgbClr val="000000"/>
                </a:solidFill>
              </a:rPr>
              <a:t>&gt; &lt;'column</a:t>
            </a:r>
            <a:r>
              <a:rPr lang="en-US" i="1" dirty="0">
                <a:solidFill>
                  <a:srgbClr val="000000"/>
                </a:solidFill>
              </a:rPr>
              <a:t> label</a:t>
            </a:r>
            <a:r>
              <a:rPr lang="en-US" dirty="0">
                <a:solidFill>
                  <a:srgbClr val="000000"/>
                </a:solidFill>
              </a:rPr>
              <a:t>'&gt;</a:t>
            </a:r>
          </a:p>
        </p:txBody>
      </p:sp>
      <p:sp>
        <p:nvSpPr>
          <p:cNvPr id="6" name="TextBox 5"/>
          <p:cNvSpPr txBox="1"/>
          <p:nvPr/>
        </p:nvSpPr>
        <p:spPr>
          <a:xfrm>
            <a:off x="700138" y="1356506"/>
            <a:ext cx="7732886" cy="3332707"/>
          </a:xfrm>
          <a:prstGeom prst="rect">
            <a:avLst/>
          </a:prstGeom>
          <a:solidFill>
            <a:srgbClr val="FFFFFF"/>
          </a:solidFill>
          <a:ln w="38100" cmpd="sng">
            <a:solidFill>
              <a:schemeClr val="tx2"/>
            </a:solidFill>
          </a:ln>
        </p:spPr>
        <p:txBody>
          <a:bodyPr vert="horz" wrap="none" lIns="88900" tIns="88900" rIns="266700" bIns="88900" rtlCol="0">
            <a:spAutoFit/>
          </a:bodyPr>
          <a:lstStyle/>
          <a:p>
            <a:pPr>
              <a:lnSpc>
                <a:spcPct val="85000"/>
              </a:lnSpc>
            </a:pPr>
            <a:r>
              <a:rPr lang="en-US" b="1" dirty="0">
                <a:latin typeface="Courier New"/>
              </a:rPr>
              <a:t>proc sql;</a:t>
            </a:r>
          </a:p>
          <a:p>
            <a:pPr>
              <a:lnSpc>
                <a:spcPct val="85000"/>
              </a:lnSpc>
            </a:pPr>
            <a:r>
              <a:rPr lang="en-US" b="1" dirty="0">
                <a:latin typeface="Courier New"/>
              </a:rPr>
              <a:t>title 'Maximum Quarterly Donation';</a:t>
            </a:r>
          </a:p>
          <a:p>
            <a:pPr>
              <a:lnSpc>
                <a:spcPct val="85000"/>
              </a:lnSpc>
            </a:pPr>
            <a:r>
              <a:rPr lang="en-US" b="1" dirty="0">
                <a:latin typeface="Courier New"/>
              </a:rPr>
              <a:t>select Employee_ID 'Employee ID',</a:t>
            </a:r>
          </a:p>
          <a:p>
            <a:pPr>
              <a:lnSpc>
                <a:spcPct val="85000"/>
              </a:lnSpc>
            </a:pPr>
            <a:r>
              <a:rPr lang="en-US" b="1" dirty="0">
                <a:latin typeface="Courier New"/>
              </a:rPr>
              <a:t>       'Maximum Donation is:',</a:t>
            </a:r>
          </a:p>
          <a:p>
            <a:pPr>
              <a:lnSpc>
                <a:spcPct val="85000"/>
              </a:lnSpc>
            </a:pPr>
            <a:r>
              <a:rPr lang="en-US" b="1" dirty="0">
                <a:latin typeface="Courier New"/>
              </a:rPr>
              <a:t>       max(Qtr1,Qtr2,Qtr3,Qtr4)</a:t>
            </a:r>
          </a:p>
          <a:p>
            <a:pPr>
              <a:lnSpc>
                <a:spcPct val="85000"/>
              </a:lnSpc>
            </a:pPr>
            <a:r>
              <a:rPr lang="en-US" b="1" dirty="0">
                <a:latin typeface="Courier New"/>
              </a:rPr>
              <a:t>         label='Maximum' format=dollar5.</a:t>
            </a:r>
          </a:p>
          <a:p>
            <a:pPr>
              <a:lnSpc>
                <a:spcPct val="85000"/>
              </a:lnSpc>
            </a:pPr>
            <a:r>
              <a:rPr lang="en-US" b="1" dirty="0">
                <a:latin typeface="Courier New"/>
              </a:rPr>
              <a:t>   from orion.employee_donations</a:t>
            </a:r>
          </a:p>
          <a:p>
            <a:pPr>
              <a:lnSpc>
                <a:spcPct val="85000"/>
              </a:lnSpc>
            </a:pPr>
            <a:r>
              <a:rPr lang="en-US" b="1" dirty="0">
                <a:latin typeface="Courier New"/>
              </a:rPr>
              <a:t>   where Paid_By="Cash or Check"</a:t>
            </a:r>
          </a:p>
          <a:p>
            <a:pPr>
              <a:lnSpc>
                <a:spcPct val="85000"/>
              </a:lnSpc>
            </a:pPr>
            <a:r>
              <a:rPr lang="en-US" b="1" dirty="0">
                <a:latin typeface="Courier New"/>
              </a:rPr>
              <a:t>   order by 3 desc, Employee_ID;</a:t>
            </a:r>
          </a:p>
          <a:p>
            <a:pPr>
              <a:lnSpc>
                <a:spcPct val="85000"/>
              </a:lnSpc>
            </a:pPr>
            <a:r>
              <a:rPr lang="en-US" b="1" dirty="0">
                <a:latin typeface="Courier New"/>
              </a:rPr>
              <a:t>quit;</a:t>
            </a:r>
          </a:p>
        </p:txBody>
      </p:sp>
      <p:sp>
        <p:nvSpPr>
          <p:cNvPr id="22537" name="TextBox 4"/>
          <p:cNvSpPr txBox="1">
            <a:spLocks noChangeArrowheads="1"/>
          </p:cNvSpPr>
          <p:nvPr/>
        </p:nvSpPr>
        <p:spPr bwMode="auto">
          <a:xfrm>
            <a:off x="6149583" y="1135312"/>
            <a:ext cx="2168525" cy="549275"/>
          </a:xfrm>
          <a:prstGeom prst="rect">
            <a:avLst/>
          </a:prstGeom>
          <a:solidFill>
            <a:srgbClr val="CDD9EF"/>
          </a:solidFill>
          <a:ln w="19050" algn="ctr">
            <a:solidFill>
              <a:srgbClr val="000000"/>
            </a:solidFill>
            <a:round/>
            <a:headEnd/>
            <a:tailEnd/>
          </a:ln>
          <a:effectLst>
            <a:outerShdw blurRad="50800" dist="107763" dir="2700001" algn="ctr" rotWithShape="0">
              <a:srgbClr val="000000">
                <a:alpha val="40000"/>
              </a:srgbClr>
            </a:outerShdw>
          </a:effec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defRPr/>
            </a:pPr>
            <a:r>
              <a:rPr lang="en-US" dirty="0">
                <a:solidFill>
                  <a:srgbClr val="000000"/>
                </a:solidFill>
              </a:rPr>
              <a:t> </a:t>
            </a:r>
            <a:r>
              <a:rPr lang="en-US" b="1" dirty="0">
                <a:solidFill>
                  <a:srgbClr val="000000"/>
                </a:solidFill>
              </a:rPr>
              <a:t>TITLE</a:t>
            </a:r>
            <a:r>
              <a:rPr lang="en-US" dirty="0">
                <a:solidFill>
                  <a:srgbClr val="000000"/>
                </a:solidFill>
              </a:rPr>
              <a:t> </a:t>
            </a:r>
            <a:r>
              <a:rPr lang="en-US" b="1" dirty="0">
                <a:latin typeface="Courier New" pitchFamily="49" charset="0"/>
              </a:rPr>
              <a:t>'</a:t>
            </a:r>
            <a:r>
              <a:rPr lang="en-US" i="1" dirty="0">
                <a:solidFill>
                  <a:srgbClr val="000000"/>
                </a:solidFill>
              </a:rPr>
              <a:t>text</a:t>
            </a:r>
            <a:r>
              <a:rPr lang="en-US" b="1" dirty="0">
                <a:latin typeface="Courier New" pitchFamily="49" charset="0"/>
              </a:rPr>
              <a:t>'</a:t>
            </a:r>
            <a:r>
              <a:rPr lang="en-US" b="1" dirty="0">
                <a:solidFill>
                  <a:srgbClr val="000000"/>
                </a:solidFill>
              </a:rPr>
              <a:t>;</a:t>
            </a:r>
          </a:p>
        </p:txBody>
      </p:sp>
      <p:sp>
        <p:nvSpPr>
          <p:cNvPr id="7" name="Rectangle 6"/>
          <p:cNvSpPr/>
          <p:nvPr>
            <p:custDataLst>
              <p:tags r:id="rId2"/>
            </p:custDataLst>
          </p:nvPr>
        </p:nvSpPr>
        <p:spPr bwMode="auto">
          <a:xfrm>
            <a:off x="746439" y="1737521"/>
            <a:ext cx="6487405"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
        <p:nvSpPr>
          <p:cNvPr id="8" name="Rectangle 7"/>
          <p:cNvSpPr/>
          <p:nvPr>
            <p:custDataLst>
              <p:tags r:id="rId3"/>
            </p:custDataLst>
          </p:nvPr>
        </p:nvSpPr>
        <p:spPr bwMode="auto">
          <a:xfrm>
            <a:off x="2075443" y="2378094"/>
            <a:ext cx="3990003"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Tree>
    <p:custDataLst>
      <p:tags r:id="rId1"/>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Viewing the Output</a:t>
            </a:r>
          </a:p>
        </p:txBody>
      </p:sp>
      <p:sp>
        <p:nvSpPr>
          <p:cNvPr id="24579" name="Rectangle 7"/>
          <p:cNvSpPr>
            <a:spLocks noGrp="1" noChangeArrowheads="1"/>
          </p:cNvSpPr>
          <p:nvPr>
            <p:ph idx="1"/>
          </p:nvPr>
        </p:nvSpPr>
        <p:spPr/>
        <p:txBody>
          <a:bodyPr/>
          <a:lstStyle/>
          <a:p>
            <a:pPr marL="0" indent="0"/>
            <a:r>
              <a:rPr lang="en-US" dirty="0"/>
              <a:t>Partial PROC SQL Output</a:t>
            </a:r>
          </a:p>
        </p:txBody>
      </p:sp>
      <p:grpSp>
        <p:nvGrpSpPr>
          <p:cNvPr id="2" name="Group 1"/>
          <p:cNvGrpSpPr/>
          <p:nvPr/>
        </p:nvGrpSpPr>
        <p:grpSpPr>
          <a:xfrm>
            <a:off x="692712" y="1519870"/>
            <a:ext cx="7759785" cy="3160363"/>
            <a:chOff x="634962" y="1565483"/>
            <a:chExt cx="7759785" cy="3160363"/>
          </a:xfrm>
        </p:grpSpPr>
        <p:sp>
          <p:nvSpPr>
            <p:cNvPr id="3" name="TextBox 2"/>
            <p:cNvSpPr txBox="1"/>
            <p:nvPr/>
          </p:nvSpPr>
          <p:spPr>
            <a:xfrm>
              <a:off x="634962" y="1591655"/>
              <a:ext cx="5487080" cy="3134191"/>
            </a:xfrm>
            <a:prstGeom prst="rect">
              <a:avLst/>
            </a:prstGeom>
            <a:solidFill>
              <a:srgbClr val="FFFFFF"/>
            </a:solidFill>
            <a:ln w="38100" cmpd="sng">
              <a:solidFill>
                <a:schemeClr val="tx2"/>
              </a:solidFill>
            </a:ln>
          </p:spPr>
          <p:txBody>
            <a:bodyPr vert="horz" wrap="none" lIns="88900" tIns="88900" rIns="88900" bIns="88900" rtlCol="0">
              <a:spAutoFit/>
            </a:bodyPr>
            <a:lstStyle/>
            <a:p>
              <a:r>
                <a:rPr lang="en-US" sz="1600" b="1" dirty="0">
                  <a:latin typeface="SAS Monospace"/>
                </a:rPr>
                <a:t>         Maximum Quarterly Donation</a:t>
              </a:r>
            </a:p>
            <a:p>
              <a:endParaRPr lang="en-US" sz="1600" b="1" dirty="0">
                <a:latin typeface="SAS Monospace"/>
              </a:endParaRPr>
            </a:p>
            <a:p>
              <a:r>
                <a:rPr lang="en-US" sz="1600" b="1" dirty="0">
                  <a:latin typeface="SAS Monospace"/>
                </a:rPr>
                <a:t> Employee ID                        Maximum</a:t>
              </a:r>
            </a:p>
            <a:p>
              <a:r>
                <a:rPr lang="en-US" sz="1600" b="1" dirty="0">
                  <a:latin typeface="SAS Monospace"/>
                </a:rPr>
                <a:t>ƒƒƒƒƒƒƒƒƒƒƒƒƒƒƒƒƒƒƒƒƒƒƒƒƒƒƒƒƒƒƒƒƒƒƒƒƒƒƒƒƒƒƒ</a:t>
              </a:r>
            </a:p>
            <a:p>
              <a:r>
                <a:rPr lang="en-US" sz="1600" b="1" dirty="0">
                  <a:latin typeface="SAS Monospace"/>
                </a:rPr>
                <a:t>      120265  Maximum Donation is:      $25</a:t>
              </a:r>
            </a:p>
            <a:p>
              <a:r>
                <a:rPr lang="en-US" sz="1600" b="1" dirty="0">
                  <a:latin typeface="SAS Monospace"/>
                </a:rPr>
                <a:t>      120736  Maximum Donation is:      $25</a:t>
              </a:r>
            </a:p>
            <a:p>
              <a:r>
                <a:rPr lang="en-US" sz="1600" b="1" dirty="0">
                  <a:latin typeface="SAS Monospace"/>
                </a:rPr>
                <a:t>      120270  Maximum Donation is:      $20</a:t>
              </a:r>
            </a:p>
            <a:p>
              <a:r>
                <a:rPr lang="en-US" sz="1600" b="1" dirty="0">
                  <a:latin typeface="SAS Monospace"/>
                </a:rPr>
                <a:t>      120679  Maximum Donation is:      $20</a:t>
              </a:r>
            </a:p>
            <a:p>
              <a:r>
                <a:rPr lang="en-US" sz="1600" b="1" dirty="0">
                  <a:latin typeface="SAS Monospace"/>
                </a:rPr>
                <a:t>      120759  Maximum Donation is:      $20</a:t>
              </a:r>
            </a:p>
            <a:p>
              <a:r>
                <a:rPr lang="en-US" sz="1600" b="1" dirty="0">
                  <a:latin typeface="SAS Monospace"/>
                </a:rPr>
                <a:t>      120760  Maximum Donation is:      $20</a:t>
              </a:r>
            </a:p>
            <a:p>
              <a:r>
                <a:rPr lang="en-US" sz="1600" b="1" dirty="0">
                  <a:latin typeface="SAS Monospace"/>
                </a:rPr>
                <a:t>      120681  Maximum Donation is:      $15</a:t>
              </a:r>
            </a:p>
            <a:p>
              <a:r>
                <a:rPr lang="en-US" sz="1600" b="1" dirty="0">
                  <a:latin typeface="SAS Monospace"/>
                </a:rPr>
                <a:t>      120734  Maximum Donation is:      $15</a:t>
              </a:r>
            </a:p>
          </p:txBody>
        </p:sp>
        <p:sp>
          <p:nvSpPr>
            <p:cNvPr id="7" name="Line Callout 2 6"/>
            <p:cNvSpPr/>
            <p:nvPr/>
          </p:nvSpPr>
          <p:spPr bwMode="auto">
            <a:xfrm>
              <a:off x="6341692" y="1565483"/>
              <a:ext cx="914400" cy="487313"/>
            </a:xfrm>
            <a:prstGeom prst="borderCallout2">
              <a:avLst>
                <a:gd name="adj1" fmla="val 18750"/>
                <a:gd name="adj2" fmla="val 0"/>
                <a:gd name="adj3" fmla="val 29174"/>
                <a:gd name="adj4" fmla="val -1"/>
                <a:gd name="adj5" fmla="val 44741"/>
                <a:gd name="adj6" fmla="val -137407"/>
              </a:avLst>
            </a:prstGeom>
            <a:solidFill>
              <a:srgbClr val="009900"/>
            </a:solidFill>
            <a:ln w="19050" cap="flat" cmpd="sng" algn="ctr">
              <a:solidFill>
                <a:srgbClr val="000000"/>
              </a:solidFill>
              <a:prstDash val="solid"/>
              <a:round/>
              <a:headEnd type="none" w="med" len="lg"/>
              <a:tailEnd type="triangle" w="med" len="lg"/>
            </a:ln>
            <a:effectLst/>
            <a:extLs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square" lIns="88900" tIns="88900" rIns="88900" bIns="88900" numCol="1" rtlCol="0" anchor="ctr" anchorCtr="0" compatLnSpc="1">
              <a:prstTxWarp prst="textNoShape">
                <a:avLst/>
              </a:prstTxWarp>
              <a:spAutoFit/>
            </a:bodyPr>
            <a:lstStyle/>
            <a:p>
              <a:pPr algn="ctr"/>
              <a:r>
                <a:rPr lang="en-US" sz="2000" b="1" dirty="0">
                  <a:solidFill>
                    <a:srgbClr val="FFFFFF"/>
                  </a:solidFill>
                </a:rPr>
                <a:t>title</a:t>
              </a:r>
            </a:p>
          </p:txBody>
        </p:sp>
        <p:sp>
          <p:nvSpPr>
            <p:cNvPr id="8" name="Line Callout 2 7"/>
            <p:cNvSpPr/>
            <p:nvPr/>
          </p:nvSpPr>
          <p:spPr bwMode="auto">
            <a:xfrm>
              <a:off x="6337347" y="2375451"/>
              <a:ext cx="2057400" cy="487313"/>
            </a:xfrm>
            <a:prstGeom prst="borderCallout2">
              <a:avLst>
                <a:gd name="adj1" fmla="val 18750"/>
                <a:gd name="adj2" fmla="val 0"/>
                <a:gd name="adj3" fmla="val 18750"/>
                <a:gd name="adj4" fmla="val -8334"/>
                <a:gd name="adj5" fmla="val 82964"/>
                <a:gd name="adj6" fmla="val -68787"/>
              </a:avLst>
            </a:prstGeom>
            <a:solidFill>
              <a:srgbClr val="009900"/>
            </a:solidFill>
            <a:ln w="19050" cap="flat" cmpd="sng" algn="ctr">
              <a:solidFill>
                <a:srgbClr val="000000"/>
              </a:solidFill>
              <a:prstDash val="solid"/>
              <a:round/>
              <a:headEnd type="none" w="med" len="lg"/>
              <a:tailEnd type="triangle" w="med" len="lg"/>
            </a:ln>
            <a:effectLst/>
            <a:extLs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square" lIns="88900" tIns="88900" rIns="88900" bIns="88900" numCol="1" rtlCol="0" anchor="ctr" anchorCtr="0" compatLnSpc="1">
              <a:prstTxWarp prst="textNoShape">
                <a:avLst/>
              </a:prstTxWarp>
              <a:spAutoFit/>
            </a:bodyPr>
            <a:lstStyle/>
            <a:p>
              <a:pPr algn="ctr"/>
              <a:r>
                <a:rPr lang="en-US" sz="2000" b="1" dirty="0">
                  <a:solidFill>
                    <a:srgbClr val="FFFFFF"/>
                  </a:solidFill>
                </a:rPr>
                <a:t>constant text</a:t>
              </a:r>
            </a:p>
          </p:txBody>
        </p:sp>
        <p:sp>
          <p:nvSpPr>
            <p:cNvPr id="9" name="Rectangle 8"/>
            <p:cNvSpPr/>
            <p:nvPr>
              <p:custDataLst>
                <p:tags r:id="rId1"/>
              </p:custDataLst>
            </p:nvPr>
          </p:nvSpPr>
          <p:spPr bwMode="auto">
            <a:xfrm>
              <a:off x="1775843" y="1680555"/>
              <a:ext cx="3253356" cy="243840"/>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
          <p:nvSpPr>
            <p:cNvPr id="10" name="Rectangle 9"/>
            <p:cNvSpPr/>
            <p:nvPr>
              <p:custDataLst>
                <p:tags r:id="rId2"/>
              </p:custDataLst>
            </p:nvPr>
          </p:nvSpPr>
          <p:spPr bwMode="auto">
            <a:xfrm>
              <a:off x="2404494" y="2655915"/>
              <a:ext cx="2480733" cy="243840"/>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dirty="0"/>
              <a:t>Adding a Row Number</a:t>
            </a:r>
          </a:p>
        </p:txBody>
      </p:sp>
      <p:sp>
        <p:nvSpPr>
          <p:cNvPr id="26629" name="Rectangle 8"/>
          <p:cNvSpPr>
            <a:spLocks noChangeArrowheads="1"/>
          </p:cNvSpPr>
          <p:nvPr/>
        </p:nvSpPr>
        <p:spPr bwMode="auto">
          <a:xfrm>
            <a:off x="7989888" y="6272213"/>
            <a:ext cx="9921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1600" b="1" dirty="0"/>
              <a:t>s103d05</a:t>
            </a:r>
          </a:p>
        </p:txBody>
      </p:sp>
      <p:sp>
        <p:nvSpPr>
          <p:cNvPr id="2" name="TextBox 1"/>
          <p:cNvSpPr txBox="1"/>
          <p:nvPr/>
        </p:nvSpPr>
        <p:spPr>
          <a:xfrm>
            <a:off x="698500" y="1508524"/>
            <a:ext cx="7732886" cy="3332707"/>
          </a:xfrm>
          <a:prstGeom prst="rect">
            <a:avLst/>
          </a:prstGeom>
          <a:solidFill>
            <a:srgbClr val="FFFFFF"/>
          </a:solidFill>
          <a:ln w="38100" cmpd="sng">
            <a:solidFill>
              <a:schemeClr val="tx2"/>
            </a:solidFill>
          </a:ln>
        </p:spPr>
        <p:txBody>
          <a:bodyPr vert="horz" wrap="none" lIns="88900" tIns="88900" rIns="266700" bIns="88900" rtlCol="0">
            <a:spAutoFit/>
          </a:bodyPr>
          <a:lstStyle/>
          <a:p>
            <a:pPr>
              <a:lnSpc>
                <a:spcPct val="85000"/>
              </a:lnSpc>
            </a:pPr>
            <a:r>
              <a:rPr lang="en-US" b="1" dirty="0">
                <a:latin typeface="Courier New"/>
              </a:rPr>
              <a:t>proc sql number;</a:t>
            </a:r>
          </a:p>
          <a:p>
            <a:pPr>
              <a:lnSpc>
                <a:spcPct val="85000"/>
              </a:lnSpc>
            </a:pPr>
            <a:r>
              <a:rPr lang="en-US" b="1" dirty="0">
                <a:latin typeface="Courier New"/>
              </a:rPr>
              <a:t>title 'Maximum Quarterly Donation';</a:t>
            </a:r>
          </a:p>
          <a:p>
            <a:pPr>
              <a:lnSpc>
                <a:spcPct val="85000"/>
              </a:lnSpc>
            </a:pPr>
            <a:r>
              <a:rPr lang="en-US" b="1" dirty="0">
                <a:latin typeface="Courier New"/>
              </a:rPr>
              <a:t>select Employee_ID 'Employee ID',</a:t>
            </a:r>
          </a:p>
          <a:p>
            <a:pPr>
              <a:lnSpc>
                <a:spcPct val="85000"/>
              </a:lnSpc>
            </a:pPr>
            <a:r>
              <a:rPr lang="en-US" b="1" dirty="0">
                <a:latin typeface="Courier New"/>
              </a:rPr>
              <a:t>       'Maximum Donation is:',</a:t>
            </a:r>
          </a:p>
          <a:p>
            <a:pPr>
              <a:lnSpc>
                <a:spcPct val="85000"/>
              </a:lnSpc>
            </a:pPr>
            <a:r>
              <a:rPr lang="en-US" b="1" dirty="0">
                <a:latin typeface="Courier New"/>
              </a:rPr>
              <a:t>       max(Qtr1,Qtr2,Qtr3,Qtr4)</a:t>
            </a:r>
          </a:p>
          <a:p>
            <a:pPr>
              <a:lnSpc>
                <a:spcPct val="85000"/>
              </a:lnSpc>
            </a:pPr>
            <a:r>
              <a:rPr lang="en-US" b="1" dirty="0">
                <a:latin typeface="Courier New"/>
              </a:rPr>
              <a:t>         label='Maximum' format=dollar5.</a:t>
            </a:r>
          </a:p>
          <a:p>
            <a:pPr>
              <a:lnSpc>
                <a:spcPct val="85000"/>
              </a:lnSpc>
            </a:pPr>
            <a:r>
              <a:rPr lang="en-US" b="1" dirty="0">
                <a:latin typeface="Courier New"/>
              </a:rPr>
              <a:t>   from orion.employee_donations</a:t>
            </a:r>
          </a:p>
          <a:p>
            <a:pPr>
              <a:lnSpc>
                <a:spcPct val="85000"/>
              </a:lnSpc>
            </a:pPr>
            <a:r>
              <a:rPr lang="en-US" b="1" dirty="0">
                <a:latin typeface="Courier New"/>
              </a:rPr>
              <a:t>   where Paid_By="Cash or Check"</a:t>
            </a:r>
          </a:p>
          <a:p>
            <a:pPr>
              <a:lnSpc>
                <a:spcPct val="85000"/>
              </a:lnSpc>
            </a:pPr>
            <a:r>
              <a:rPr lang="en-US" b="1" dirty="0">
                <a:latin typeface="Courier New"/>
              </a:rPr>
              <a:t>   order by 3 desc, Employee_ID;</a:t>
            </a:r>
          </a:p>
          <a:p>
            <a:pPr>
              <a:lnSpc>
                <a:spcPct val="85000"/>
              </a:lnSpc>
            </a:pPr>
            <a:r>
              <a:rPr lang="en-US" b="1" dirty="0">
                <a:latin typeface="Courier New"/>
              </a:rPr>
              <a:t>quit;</a:t>
            </a:r>
          </a:p>
        </p:txBody>
      </p:sp>
      <p:sp>
        <p:nvSpPr>
          <p:cNvPr id="25606" name="TextBox 1"/>
          <p:cNvSpPr txBox="1">
            <a:spLocks noChangeArrowheads="1"/>
          </p:cNvSpPr>
          <p:nvPr/>
        </p:nvSpPr>
        <p:spPr bwMode="auto">
          <a:xfrm>
            <a:off x="4147493" y="1143000"/>
            <a:ext cx="3610797" cy="548868"/>
          </a:xfrm>
          <a:prstGeom prst="rect">
            <a:avLst/>
          </a:prstGeom>
          <a:solidFill>
            <a:srgbClr val="CDD9EF"/>
          </a:solidFill>
          <a:ln w="19050" algn="ctr">
            <a:solidFill>
              <a:srgbClr val="000000"/>
            </a:solidFill>
            <a:round/>
            <a:headEnd/>
            <a:tailEnd/>
          </a:ln>
          <a:effectLst>
            <a:outerShdw blurRad="50800" dist="107763" dir="2700001" algn="ctr" rotWithShape="0">
              <a:srgbClr val="000000">
                <a:alpha val="40000"/>
              </a:srgbClr>
            </a:outerShdw>
          </a:effec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defRPr/>
            </a:pPr>
            <a:r>
              <a:rPr lang="en-US" dirty="0">
                <a:solidFill>
                  <a:srgbClr val="000000"/>
                </a:solidFill>
              </a:rPr>
              <a:t> </a:t>
            </a:r>
            <a:r>
              <a:rPr lang="en-US" b="1" dirty="0">
                <a:solidFill>
                  <a:srgbClr val="000000"/>
                </a:solidFill>
              </a:rPr>
              <a:t>PROC SQL </a:t>
            </a:r>
            <a:r>
              <a:rPr lang="en-US" dirty="0">
                <a:solidFill>
                  <a:srgbClr val="000000"/>
                </a:solidFill>
              </a:rPr>
              <a:t>&lt;</a:t>
            </a:r>
            <a:r>
              <a:rPr lang="en-US" i="1" dirty="0">
                <a:solidFill>
                  <a:srgbClr val="000000"/>
                </a:solidFill>
              </a:rPr>
              <a:t>option(s)&gt;</a:t>
            </a:r>
            <a:r>
              <a:rPr lang="en-US" b="1" dirty="0">
                <a:solidFill>
                  <a:srgbClr val="000000"/>
                </a:solidFill>
              </a:rPr>
              <a:t>;</a:t>
            </a:r>
          </a:p>
        </p:txBody>
      </p:sp>
      <p:sp>
        <p:nvSpPr>
          <p:cNvPr id="4" name="Rectangle 3"/>
          <p:cNvSpPr/>
          <p:nvPr>
            <p:custDataLst>
              <p:tags r:id="rId1"/>
            </p:custDataLst>
          </p:nvPr>
        </p:nvSpPr>
        <p:spPr bwMode="auto">
          <a:xfrm>
            <a:off x="2430463" y="1597424"/>
            <a:ext cx="1095438"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a:t>Viewing the Output</a:t>
            </a:r>
          </a:p>
        </p:txBody>
      </p:sp>
      <p:sp>
        <p:nvSpPr>
          <p:cNvPr id="27651" name="Content Placeholder 2"/>
          <p:cNvSpPr>
            <a:spLocks noGrp="1"/>
          </p:cNvSpPr>
          <p:nvPr>
            <p:ph idx="1"/>
          </p:nvPr>
        </p:nvSpPr>
        <p:spPr>
          <a:xfrm>
            <a:off x="702978" y="1030287"/>
            <a:ext cx="7848600" cy="4264025"/>
          </a:xfrm>
        </p:spPr>
        <p:txBody>
          <a:bodyPr/>
          <a:lstStyle/>
          <a:p>
            <a:pPr marL="0" indent="0"/>
            <a:r>
              <a:rPr lang="en-US" dirty="0"/>
              <a:t>Partial PROC SQL Output</a:t>
            </a:r>
          </a:p>
          <a:p>
            <a:pPr marL="0" indent="0"/>
            <a:endParaRPr lang="en-US" dirty="0"/>
          </a:p>
        </p:txBody>
      </p:sp>
      <p:grpSp>
        <p:nvGrpSpPr>
          <p:cNvPr id="3" name="Group 2"/>
          <p:cNvGrpSpPr/>
          <p:nvPr/>
        </p:nvGrpSpPr>
        <p:grpSpPr>
          <a:xfrm>
            <a:off x="700724" y="1480960"/>
            <a:ext cx="6722533" cy="3134191"/>
            <a:chOff x="745067" y="1595204"/>
            <a:chExt cx="6722533" cy="3134191"/>
          </a:xfrm>
        </p:grpSpPr>
        <p:sp>
          <p:nvSpPr>
            <p:cNvPr id="5" name="TextBox 4"/>
            <p:cNvSpPr txBox="1"/>
            <p:nvPr/>
          </p:nvSpPr>
          <p:spPr>
            <a:xfrm>
              <a:off x="745067" y="1595204"/>
              <a:ext cx="6474529" cy="3134191"/>
            </a:xfrm>
            <a:prstGeom prst="rect">
              <a:avLst/>
            </a:prstGeom>
            <a:solidFill>
              <a:srgbClr val="FFFFFF"/>
            </a:solidFill>
            <a:ln w="38100" cmpd="sng">
              <a:solidFill>
                <a:schemeClr val="tx2"/>
              </a:solidFill>
            </a:ln>
          </p:spPr>
          <p:txBody>
            <a:bodyPr vert="horz" wrap="none" lIns="88900" tIns="88900" rIns="88900" bIns="88900" rtlCol="0">
              <a:spAutoFit/>
            </a:bodyPr>
            <a:lstStyle/>
            <a:p>
              <a:r>
                <a:rPr lang="en-US" sz="1600" b="1" dirty="0">
                  <a:latin typeface="SAS Monospace"/>
                </a:rPr>
                <a:t>              Maximum Quarterly Donation</a:t>
              </a:r>
            </a:p>
            <a:p>
              <a:endParaRPr lang="en-US" sz="1600" b="1" dirty="0">
                <a:latin typeface="SAS Monospace"/>
              </a:endParaRPr>
            </a:p>
            <a:p>
              <a:r>
                <a:rPr lang="en-US" sz="1600" b="1" dirty="0">
                  <a:latin typeface="SAS Monospace"/>
                </a:rPr>
                <a:t>   Row   Employee ID                        Maximum</a:t>
              </a:r>
            </a:p>
            <a:p>
              <a:r>
                <a:rPr lang="en-US" sz="1600" b="1" dirty="0">
                  <a:latin typeface="SAS Monospace"/>
                </a:rPr>
                <a:t>ƒƒƒƒƒƒƒƒƒƒƒƒƒƒƒƒƒƒƒƒƒƒƒƒƒƒƒƒƒƒƒƒƒƒƒƒƒƒƒƒƒƒƒƒƒƒƒƒƒƒƒ</a:t>
              </a:r>
            </a:p>
            <a:p>
              <a:r>
                <a:rPr lang="en-US" sz="1600" b="1" dirty="0">
                  <a:latin typeface="SAS Monospace"/>
                </a:rPr>
                <a:t>     1        120265  Maximum Donation is:      $25</a:t>
              </a:r>
            </a:p>
            <a:p>
              <a:r>
                <a:rPr lang="en-US" sz="1600" b="1" dirty="0">
                  <a:latin typeface="SAS Monospace"/>
                </a:rPr>
                <a:t>     2        120736  Maximum Donation is:      $25</a:t>
              </a:r>
            </a:p>
            <a:p>
              <a:r>
                <a:rPr lang="en-US" sz="1600" b="1" dirty="0">
                  <a:latin typeface="SAS Monospace"/>
                </a:rPr>
                <a:t>     3        120270  Maximum Donation is:      $20</a:t>
              </a:r>
            </a:p>
            <a:p>
              <a:r>
                <a:rPr lang="en-US" sz="1600" b="1" dirty="0">
                  <a:latin typeface="SAS Monospace"/>
                </a:rPr>
                <a:t>     4        120679  Maximum Donation is:      $20</a:t>
              </a:r>
            </a:p>
            <a:p>
              <a:r>
                <a:rPr lang="en-US" sz="1600" b="1" dirty="0">
                  <a:latin typeface="SAS Monospace"/>
                </a:rPr>
                <a:t>     5        120759  Maximum Donation is:      $20</a:t>
              </a:r>
            </a:p>
            <a:p>
              <a:r>
                <a:rPr lang="en-US" sz="1600" b="1" dirty="0">
                  <a:latin typeface="SAS Monospace"/>
                </a:rPr>
                <a:t>     6        120760  Maximum Donation is:      $20</a:t>
              </a:r>
            </a:p>
            <a:p>
              <a:r>
                <a:rPr lang="en-US" sz="1600" b="1" dirty="0">
                  <a:latin typeface="SAS Monospace"/>
                </a:rPr>
                <a:t>     7        120681  Maximum Donation is:      $15</a:t>
              </a:r>
            </a:p>
            <a:p>
              <a:r>
                <a:rPr lang="en-US" sz="1600" b="1" dirty="0">
                  <a:latin typeface="SAS Monospace"/>
                </a:rPr>
                <a:t>     8        120734  Maximum Donation is:      $15</a:t>
              </a:r>
            </a:p>
          </p:txBody>
        </p:sp>
        <p:sp>
          <p:nvSpPr>
            <p:cNvPr id="27653" name="TextBox 6"/>
            <p:cNvSpPr txBox="1">
              <a:spLocks noChangeArrowheads="1"/>
            </p:cNvSpPr>
            <p:nvPr/>
          </p:nvSpPr>
          <p:spPr bwMode="auto">
            <a:xfrm>
              <a:off x="1600200" y="358140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dirty="0"/>
            </a:p>
          </p:txBody>
        </p:sp>
        <p:sp>
          <p:nvSpPr>
            <p:cNvPr id="27655" name="TextBox 10"/>
            <p:cNvSpPr txBox="1">
              <a:spLocks noChangeArrowheads="1"/>
            </p:cNvSpPr>
            <p:nvPr/>
          </p:nvSpPr>
          <p:spPr bwMode="auto">
            <a:xfrm>
              <a:off x="1600200" y="358140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dirty="0"/>
            </a:p>
          </p:txBody>
        </p:sp>
        <p:sp>
          <p:nvSpPr>
            <p:cNvPr id="2" name="Rounded Rectangle 1"/>
            <p:cNvSpPr/>
            <p:nvPr/>
          </p:nvSpPr>
          <p:spPr bwMode="auto">
            <a:xfrm>
              <a:off x="1070042" y="2057400"/>
              <a:ext cx="619125" cy="2540000"/>
            </a:xfrm>
            <a:prstGeom prst="roundRect">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txBody>
            <a:bodyPr wrap="none" lIns="88900" tIns="88900" rIns="88900" bIns="88900" anchor="ctr"/>
            <a:lstStyle/>
            <a:p>
              <a:pPr>
                <a:defRPr/>
              </a:pPr>
              <a:r>
                <a:rPr lang="en-US" sz="2000" dirty="0">
                  <a:solidFill>
                    <a:srgbClr val="000000"/>
                  </a:solidFill>
                  <a:latin typeface="Arial"/>
                </a:rPr>
                <a:t> </a:t>
              </a: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PROC SQL Options</a:t>
            </a:r>
          </a:p>
        </p:txBody>
      </p:sp>
      <p:sp>
        <p:nvSpPr>
          <p:cNvPr id="30723" name="Rectangle 7"/>
          <p:cNvSpPr>
            <a:spLocks noGrp="1" noChangeArrowheads="1"/>
          </p:cNvSpPr>
          <p:nvPr>
            <p:ph idx="1"/>
          </p:nvPr>
        </p:nvSpPr>
        <p:spPr/>
        <p:txBody>
          <a:bodyPr/>
          <a:lstStyle/>
          <a:p>
            <a:pPr marL="0" indent="0"/>
            <a:r>
              <a:rPr lang="en-US" dirty="0"/>
              <a:t>Options in the PROC SQL statement, such as line numbers, remain in effect until they are changed, deleted, or until a new PROC SQL statement is executed. Options can be added, removed, or changed between PROC SQL statements with the RESET statement.</a:t>
            </a:r>
          </a:p>
          <a:p>
            <a:pPr marL="0" indent="0"/>
            <a:endParaRPr lang="en-US" dirty="0"/>
          </a:p>
        </p:txBody>
      </p:sp>
      <p:sp>
        <p:nvSpPr>
          <p:cNvPr id="30725" name="Text Box 5"/>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30726" name="Text Box 8"/>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30727" name="TextBox 1"/>
          <p:cNvSpPr txBox="1">
            <a:spLocks noChangeArrowheads="1"/>
          </p:cNvSpPr>
          <p:nvPr/>
        </p:nvSpPr>
        <p:spPr bwMode="auto">
          <a:xfrm>
            <a:off x="1600200" y="358140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dirty="0"/>
          </a:p>
        </p:txBody>
      </p:sp>
      <p:sp>
        <p:nvSpPr>
          <p:cNvPr id="30728" name="TextBox 2"/>
          <p:cNvSpPr txBox="1">
            <a:spLocks noChangeArrowheads="1"/>
          </p:cNvSpPr>
          <p:nvPr/>
        </p:nvSpPr>
        <p:spPr bwMode="auto">
          <a:xfrm>
            <a:off x="1600200" y="358140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dirty="0"/>
          </a:p>
        </p:txBody>
      </p:sp>
      <p:sp>
        <p:nvSpPr>
          <p:cNvPr id="30729" name="TextBox 3"/>
          <p:cNvSpPr txBox="1">
            <a:spLocks noChangeArrowheads="1"/>
          </p:cNvSpPr>
          <p:nvPr/>
        </p:nvSpPr>
        <p:spPr bwMode="auto">
          <a:xfrm>
            <a:off x="1600200" y="358140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dirty="0"/>
          </a:p>
        </p:txBody>
      </p:sp>
      <p:sp>
        <p:nvSpPr>
          <p:cNvPr id="30730" name="TextBox 5"/>
          <p:cNvSpPr txBox="1">
            <a:spLocks noChangeArrowheads="1"/>
          </p:cNvSpPr>
          <p:nvPr/>
        </p:nvSpPr>
        <p:spPr bwMode="auto">
          <a:xfrm>
            <a:off x="1600200" y="358140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dirty="0"/>
          </a:p>
        </p:txBody>
      </p:sp>
      <p:sp>
        <p:nvSpPr>
          <p:cNvPr id="30731" name="TextBox 6"/>
          <p:cNvSpPr txBox="1">
            <a:spLocks noChangeArrowheads="1"/>
          </p:cNvSpPr>
          <p:nvPr/>
        </p:nvSpPr>
        <p:spPr bwMode="auto">
          <a:xfrm>
            <a:off x="1600200" y="358140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dirty="0"/>
          </a:p>
        </p:txBody>
      </p:sp>
      <p:sp>
        <p:nvSpPr>
          <p:cNvPr id="30732" name="TextBox 1"/>
          <p:cNvSpPr txBox="1">
            <a:spLocks noChangeArrowheads="1"/>
          </p:cNvSpPr>
          <p:nvPr/>
        </p:nvSpPr>
        <p:spPr bwMode="auto">
          <a:xfrm>
            <a:off x="1600200" y="358140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dirty="0"/>
          </a:p>
        </p:txBody>
      </p:sp>
      <p:sp>
        <p:nvSpPr>
          <p:cNvPr id="30733" name="TextBox 3"/>
          <p:cNvSpPr txBox="1">
            <a:spLocks noChangeArrowheads="1"/>
          </p:cNvSpPr>
          <p:nvPr/>
        </p:nvSpPr>
        <p:spPr bwMode="auto">
          <a:xfrm>
            <a:off x="1600200" y="358140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dirty="0"/>
          </a:p>
        </p:txBody>
      </p:sp>
      <p:sp>
        <p:nvSpPr>
          <p:cNvPr id="30734" name="TextBox 4"/>
          <p:cNvSpPr txBox="1">
            <a:spLocks noChangeArrowheads="1"/>
          </p:cNvSpPr>
          <p:nvPr/>
        </p:nvSpPr>
        <p:spPr bwMode="auto">
          <a:xfrm>
            <a:off x="1600200" y="358140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dirty="0"/>
          </a:p>
        </p:txBody>
      </p:sp>
      <p:sp>
        <p:nvSpPr>
          <p:cNvPr id="2" name="TextBox 1"/>
          <p:cNvSpPr txBox="1"/>
          <p:nvPr/>
        </p:nvSpPr>
        <p:spPr>
          <a:xfrm>
            <a:off x="1153880" y="3124198"/>
            <a:ext cx="2653162" cy="2333972"/>
          </a:xfrm>
          <a:prstGeom prst="rect">
            <a:avLst/>
          </a:prstGeom>
          <a:solidFill>
            <a:srgbClr val="CDD9EF"/>
          </a:solidFill>
          <a:ln w="19050" cap="flat" cmpd="sng" algn="ctr">
            <a:solidFill>
              <a:srgbClr val="000000"/>
            </a:solidFill>
            <a:prstDash val="solid"/>
            <a:round/>
            <a:headEnd type="none" w="med" len="med"/>
            <a:tailEnd type="none" w="med" len="med"/>
          </a:ln>
          <a:effectLst>
            <a:outerShdw blurRad="50800" dist="107763" dir="2699994" rotWithShape="0">
              <a:scrgbClr r="0" g="0" b="0">
                <a:alpha val="40000"/>
              </a:scrgbClr>
            </a:outerShdw>
          </a:effectLst>
        </p:spPr>
        <p:txBody>
          <a:bodyPr vert="horz" wrap="none" lIns="88900" tIns="88900" rIns="88900" bIns="88900" rtlCol="0">
            <a:spAutoFit/>
          </a:bodyPr>
          <a:lstStyle/>
          <a:p>
            <a:r>
              <a:rPr lang="en-US" sz="2000" b="1" dirty="0">
                <a:solidFill>
                  <a:srgbClr val="000000"/>
                </a:solidFill>
              </a:rPr>
              <a:t>PROC SQL </a:t>
            </a:r>
            <a:r>
              <a:rPr lang="en-US" sz="2000" i="1" dirty="0">
                <a:solidFill>
                  <a:srgbClr val="000000"/>
                </a:solidFill>
              </a:rPr>
              <a:t>option(s)</a:t>
            </a:r>
            <a:r>
              <a:rPr lang="en-US" sz="2000" b="1" dirty="0">
                <a:solidFill>
                  <a:srgbClr val="000000"/>
                </a:solidFill>
              </a:rPr>
              <a:t>;</a:t>
            </a:r>
          </a:p>
          <a:p>
            <a:r>
              <a:rPr lang="en-US" sz="2000" b="1" dirty="0">
                <a:solidFill>
                  <a:srgbClr val="000000"/>
                </a:solidFill>
              </a:rPr>
              <a:t>SELECT …;</a:t>
            </a:r>
          </a:p>
          <a:p>
            <a:endParaRPr lang="en-US" sz="2000" b="1" dirty="0">
              <a:solidFill>
                <a:srgbClr val="000000"/>
              </a:solidFill>
            </a:endParaRPr>
          </a:p>
          <a:p>
            <a:r>
              <a:rPr lang="en-US" sz="2000" b="1" dirty="0">
                <a:solidFill>
                  <a:srgbClr val="000000"/>
                </a:solidFill>
              </a:rPr>
              <a:t>RESET </a:t>
            </a:r>
            <a:r>
              <a:rPr lang="en-US" sz="2000" i="1" dirty="0">
                <a:solidFill>
                  <a:srgbClr val="000000"/>
                </a:solidFill>
              </a:rPr>
              <a:t>option(s)</a:t>
            </a:r>
            <a:r>
              <a:rPr lang="en-US" sz="2000" b="1" dirty="0">
                <a:solidFill>
                  <a:srgbClr val="000000"/>
                </a:solidFill>
              </a:rPr>
              <a:t>;</a:t>
            </a:r>
          </a:p>
          <a:p>
            <a:endParaRPr lang="en-US" sz="2000" dirty="0">
              <a:solidFill>
                <a:srgbClr val="000000"/>
              </a:solidFill>
            </a:endParaRPr>
          </a:p>
          <a:p>
            <a:r>
              <a:rPr lang="en-US" sz="2000" b="1" dirty="0">
                <a:solidFill>
                  <a:srgbClr val="000000"/>
                </a:solidFill>
              </a:rPr>
              <a:t>SELECT …;</a:t>
            </a:r>
          </a:p>
          <a:p>
            <a:r>
              <a:rPr lang="en-US" sz="2000" b="1" dirty="0">
                <a:solidFill>
                  <a:srgbClr val="000000"/>
                </a:solidFill>
              </a:rPr>
              <a:t>QUIT;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96" name="Picture 28" descr="C:\Users\kaperk\Desktop\CDS_slides\PNG\background.png"/>
          <p:cNvPicPr>
            <a:picLocks noChangeAspect="1" noChangeArrowheads="1"/>
          </p:cNvPicPr>
          <p:nvPr/>
        </p:nvPicPr>
        <p:blipFill>
          <a:blip r:embed="rId4"/>
          <a:srcRect/>
          <a:stretch>
            <a:fillRect/>
          </a:stretch>
        </p:blipFill>
        <p:spPr bwMode="auto">
          <a:xfrm>
            <a:off x="1370013" y="1690688"/>
            <a:ext cx="6400800" cy="4343400"/>
          </a:xfrm>
          <a:prstGeom prst="rect">
            <a:avLst/>
          </a:prstGeom>
          <a:noFill/>
          <a:ln>
            <a:noFill/>
          </a:ln>
          <a:effectLst>
            <a:outerShdw blurRad="63500" sx="102000" sy="102000" algn="ctr" rotWithShape="0">
              <a:srgbClr val="000000">
                <a:alpha val="2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itle Organizer"/>
          <p:cNvSpPr>
            <a:spLocks noGrp="1"/>
          </p:cNvSpPr>
          <p:nvPr>
            <p:ph type="title" idx="4294967295"/>
          </p:nvPr>
        </p:nvSpPr>
        <p:spPr>
          <a:xfrm>
            <a:off x="685800" y="457200"/>
            <a:ext cx="8458200" cy="679450"/>
          </a:xfrm>
          <a:prstGeom prst="rect">
            <a:avLst/>
          </a:prstGeom>
        </p:spPr>
        <p:txBody>
          <a:bodyPr/>
          <a:lstStyle/>
          <a:p>
            <a:pPr eaLnBrk="1" hangingPunct="1"/>
            <a:r>
              <a:rPr lang="en-US" dirty="0">
                <a:solidFill>
                  <a:srgbClr val="0070C0"/>
                </a:solidFill>
              </a:rPr>
              <a:t>Chapter 3: Displaying Query Results</a:t>
            </a:r>
          </a:p>
        </p:txBody>
      </p:sp>
      <p:graphicFrame>
        <p:nvGraphicFramePr>
          <p:cNvPr id="7" name="Group Organizer"/>
          <p:cNvGraphicFramePr>
            <a:graphicFrameLocks noGrp="1"/>
          </p:cNvGraphicFramePr>
          <p:nvPr>
            <p:extLst>
              <p:ext uri="{D42A27DB-BD31-4B8C-83A1-F6EECF244321}">
                <p14:modId xmlns:p14="http://schemas.microsoft.com/office/powerpoint/2010/main" val="2040805059"/>
              </p:ext>
            </p:extLst>
          </p:nvPr>
        </p:nvGraphicFramePr>
        <p:xfrm>
          <a:off x="1371600" y="1690687"/>
          <a:ext cx="6400800" cy="4343400"/>
        </p:xfrm>
        <a:graphic>
          <a:graphicData uri="http://schemas.openxmlformats.org/drawingml/2006/table">
            <a:tbl>
              <a:tblPr/>
              <a:tblGrid>
                <a:gridCol w="6400800">
                  <a:extLst>
                    <a:ext uri="{9D8B030D-6E8A-4147-A177-3AD203B41FA5}">
                      <a16:colId xmlns:a16="http://schemas.microsoft.com/office/drawing/2014/main" xmlns="" val="20000"/>
                    </a:ext>
                  </a:extLst>
                </a:gridCol>
              </a:tblGrid>
              <a:tr h="2179743">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0070C0"/>
                          </a:solidFill>
                          <a:effectLst/>
                          <a:latin typeface="Arial Narrow" pitchFamily="34" charset="0"/>
                        </a:rPr>
                        <a:t>3.1 Presenting Data</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solidFill>
                      <a:srgbClr val="FFFFFF">
                        <a:alpha val="85000"/>
                      </a:srgbClr>
                    </a:solidFill>
                  </a:tcPr>
                </a:tc>
                <a:extLst>
                  <a:ext uri="{0D108BD9-81ED-4DB2-BD59-A6C34878D82A}">
                    <a16:rowId xmlns:a16="http://schemas.microsoft.com/office/drawing/2014/main" xmlns="" val="10000"/>
                  </a:ext>
                </a:extLst>
              </a:tr>
              <a:tr h="2163657">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3.2 Summarizing Data</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spTree>
    <p:custDataLst>
      <p:tags r:id="rId1"/>
    </p:custDataLst>
    <p:extLst>
      <p:ext uri="{BB962C8B-B14F-4D97-AF65-F5344CB8AC3E}">
        <p14:creationId xmlns:p14="http://schemas.microsoft.com/office/powerpoint/2010/main" val="11031957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p:txBody>
          <a:bodyPr/>
          <a:lstStyle/>
          <a:p>
            <a:r>
              <a:rPr lang="en-US" altLang="en-US" dirty="0"/>
              <a:t>Setup for the Poll</a:t>
            </a:r>
          </a:p>
        </p:txBody>
      </p:sp>
      <p:sp>
        <p:nvSpPr>
          <p:cNvPr id="2051" name="Rectangle 5"/>
          <p:cNvSpPr>
            <a:spLocks noGrp="1" noChangeArrowheads="1"/>
          </p:cNvSpPr>
          <p:nvPr>
            <p:ph idx="1"/>
          </p:nvPr>
        </p:nvSpPr>
        <p:spPr/>
        <p:txBody>
          <a:bodyPr/>
          <a:lstStyle/>
          <a:p>
            <a:pPr marL="0" indent="0">
              <a:tabLst>
                <a:tab pos="457200" algn="l"/>
              </a:tabLst>
            </a:pPr>
            <a:r>
              <a:rPr lang="en-US" dirty="0"/>
              <a:t>Open the program file </a:t>
            </a:r>
            <a:r>
              <a:rPr lang="en-US" b="1" dirty="0"/>
              <a:t>s103a01</a:t>
            </a:r>
            <a:r>
              <a:rPr lang="en-US" dirty="0"/>
              <a:t>.</a:t>
            </a:r>
            <a:r>
              <a:rPr lang="en-US" b="1" dirty="0"/>
              <a:t> </a:t>
            </a:r>
          </a:p>
          <a:p>
            <a:pPr marL="0" indent="0">
              <a:tabLst>
                <a:tab pos="457200" algn="l"/>
              </a:tabLst>
            </a:pPr>
            <a:r>
              <a:rPr lang="en-US" dirty="0"/>
              <a:t>Submit the program and view the results.</a:t>
            </a:r>
          </a:p>
          <a:p>
            <a:r>
              <a:rPr lang="en-US" dirty="0"/>
              <a:t>Modify the program as follows: </a:t>
            </a:r>
          </a:p>
          <a:p>
            <a:pPr lvl="1"/>
            <a:r>
              <a:rPr lang="en-US" dirty="0"/>
              <a:t>Add an option in the PROC SQL statement so that </a:t>
            </a:r>
            <a:br>
              <a:rPr lang="en-US" dirty="0"/>
            </a:br>
            <a:r>
              <a:rPr lang="en-US" dirty="0"/>
              <a:t>the rows of the first report are numbered.</a:t>
            </a:r>
          </a:p>
          <a:p>
            <a:pPr lvl="1"/>
            <a:r>
              <a:rPr lang="en-US" dirty="0"/>
              <a:t>Add a new statement with the appropriate option </a:t>
            </a:r>
            <a:br>
              <a:rPr lang="en-US" dirty="0"/>
            </a:br>
            <a:r>
              <a:rPr lang="en-US" dirty="0"/>
              <a:t>after the first SELECT statement so that the rows </a:t>
            </a:r>
            <a:br>
              <a:rPr lang="en-US" dirty="0"/>
            </a:br>
            <a:r>
              <a:rPr lang="en-US" dirty="0"/>
              <a:t>of the second report are not numbered.</a:t>
            </a:r>
          </a:p>
          <a:p>
            <a:pPr marL="0" lvl="1" indent="0">
              <a:buNone/>
            </a:pPr>
            <a:r>
              <a:rPr lang="en-US" dirty="0"/>
              <a:t>Resubmit the program and view the results.</a:t>
            </a:r>
          </a:p>
          <a:p>
            <a:pPr marL="0" indent="0"/>
            <a:endParaRPr lang="en-US" altLang="en-US" dirty="0"/>
          </a:p>
        </p:txBody>
      </p:sp>
    </p:spTree>
    <p:custDataLst>
      <p:tags r:id="rId1"/>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title"/>
          </p:nvPr>
        </p:nvSpPr>
        <p:spPr/>
        <p:txBody>
          <a:bodyPr/>
          <a:lstStyle/>
          <a:p>
            <a:r>
              <a:rPr lang="en-US"/>
              <a:t>3.02 Short </a:t>
            </a:r>
            <a:r>
              <a:rPr lang="en-US" dirty="0"/>
              <a:t>Answer Poll</a:t>
            </a:r>
          </a:p>
        </p:txBody>
      </p:sp>
      <p:sp>
        <p:nvSpPr>
          <p:cNvPr id="3075" name="Rectangle 5"/>
          <p:cNvSpPr>
            <a:spLocks noGrp="1" noChangeArrowheads="1"/>
          </p:cNvSpPr>
          <p:nvPr>
            <p:ph idx="1"/>
          </p:nvPr>
        </p:nvSpPr>
        <p:spPr/>
        <p:txBody>
          <a:bodyPr/>
          <a:lstStyle/>
          <a:p>
            <a:r>
              <a:rPr lang="en-US" dirty="0"/>
              <a:t>Which option, NUMBER or NONUMBER</a:t>
            </a:r>
            <a:r>
              <a:rPr lang="en-US" b="1" dirty="0"/>
              <a:t>,</a:t>
            </a:r>
            <a:r>
              <a:rPr lang="en-US" dirty="0"/>
              <a:t> applies </a:t>
            </a:r>
            <a:br>
              <a:rPr lang="en-US" dirty="0"/>
            </a:br>
            <a:r>
              <a:rPr lang="en-US" dirty="0"/>
              <a:t>to the third report?</a:t>
            </a:r>
          </a:p>
          <a:p>
            <a:pPr marL="0" indent="0"/>
            <a:endParaRPr lang="en-US" dirty="0"/>
          </a:p>
        </p:txBody>
      </p:sp>
    </p:spTree>
    <p:custDataLst>
      <p:tags r:id="rId1"/>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title"/>
          </p:nvPr>
        </p:nvSpPr>
        <p:spPr/>
        <p:txBody>
          <a:bodyPr/>
          <a:lstStyle/>
          <a:p>
            <a:r>
              <a:rPr lang="en-US"/>
              <a:t>3.02 Short </a:t>
            </a:r>
            <a:r>
              <a:rPr lang="en-US" dirty="0"/>
              <a:t>Answer Poll – Correct Answer</a:t>
            </a:r>
          </a:p>
        </p:txBody>
      </p:sp>
      <p:sp>
        <p:nvSpPr>
          <p:cNvPr id="3075" name="Rectangle 5"/>
          <p:cNvSpPr>
            <a:spLocks noGrp="1" noChangeArrowheads="1"/>
          </p:cNvSpPr>
          <p:nvPr>
            <p:ph idx="1"/>
          </p:nvPr>
        </p:nvSpPr>
        <p:spPr/>
        <p:txBody>
          <a:bodyPr/>
          <a:lstStyle/>
          <a:p>
            <a:r>
              <a:rPr lang="en-US" dirty="0"/>
              <a:t>Which option, NUMBER or NONUMBER</a:t>
            </a:r>
            <a:r>
              <a:rPr lang="en-US" b="1" dirty="0"/>
              <a:t>,</a:t>
            </a:r>
            <a:r>
              <a:rPr lang="en-US" dirty="0"/>
              <a:t> applies </a:t>
            </a:r>
            <a:br>
              <a:rPr lang="en-US" dirty="0"/>
            </a:br>
            <a:r>
              <a:rPr lang="en-US" dirty="0"/>
              <a:t>to the third report? </a:t>
            </a:r>
            <a:r>
              <a:rPr lang="en-US" b="1" dirty="0">
                <a:cs typeface="Arial" pitchFamily="34" charset="0"/>
              </a:rPr>
              <a:t>The NONUMBER option applies </a:t>
            </a:r>
            <a:br>
              <a:rPr lang="en-US" b="1" dirty="0">
                <a:cs typeface="Arial" pitchFamily="34" charset="0"/>
              </a:rPr>
            </a:br>
            <a:r>
              <a:rPr lang="en-US" b="1" dirty="0">
                <a:cs typeface="Arial" pitchFamily="34" charset="0"/>
              </a:rPr>
              <a:t>to the third report.</a:t>
            </a:r>
          </a:p>
          <a:p>
            <a:endParaRPr lang="en-US" dirty="0"/>
          </a:p>
          <a:p>
            <a:pPr marL="0" indent="0"/>
            <a:endParaRPr lang="en-US" dirty="0"/>
          </a:p>
        </p:txBody>
      </p:sp>
    </p:spTree>
    <p:custDataLst>
      <p:tags r:id="rId1"/>
    </p:custDataLst>
    <p:extLst>
      <p:ext uri="{BB962C8B-B14F-4D97-AF65-F5344CB8AC3E}">
        <p14:creationId xmlns:p14="http://schemas.microsoft.com/office/powerpoint/2010/main" val="1151473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descr="C:\Users\kaperk\Desktop\CDS_slides\PNG\Questions_sli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600" y="1635125"/>
            <a:ext cx="665480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893489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96" name="Picture 28" descr="C:\Users\kaperk\Desktop\CDS_slides\PNG\background.png"/>
          <p:cNvPicPr>
            <a:picLocks noChangeAspect="1" noChangeArrowheads="1"/>
          </p:cNvPicPr>
          <p:nvPr/>
        </p:nvPicPr>
        <p:blipFill>
          <a:blip r:embed="rId4"/>
          <a:srcRect/>
          <a:stretch>
            <a:fillRect/>
          </a:stretch>
        </p:blipFill>
        <p:spPr bwMode="auto">
          <a:xfrm>
            <a:off x="1370013" y="1690688"/>
            <a:ext cx="6400800" cy="4343400"/>
          </a:xfrm>
          <a:prstGeom prst="rect">
            <a:avLst/>
          </a:prstGeom>
          <a:noFill/>
          <a:ln>
            <a:noFill/>
          </a:ln>
          <a:effectLst>
            <a:outerShdw blurRad="63500" sx="102000" sy="102000" algn="ctr" rotWithShape="0">
              <a:srgbClr val="000000">
                <a:alpha val="2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itle Organizer"/>
          <p:cNvSpPr>
            <a:spLocks noGrp="1"/>
          </p:cNvSpPr>
          <p:nvPr>
            <p:ph type="title" idx="4294967295"/>
          </p:nvPr>
        </p:nvSpPr>
        <p:spPr>
          <a:xfrm>
            <a:off x="685800" y="457200"/>
            <a:ext cx="8458200" cy="679450"/>
          </a:xfrm>
          <a:prstGeom prst="rect">
            <a:avLst/>
          </a:prstGeom>
        </p:spPr>
        <p:txBody>
          <a:bodyPr/>
          <a:lstStyle/>
          <a:p>
            <a:pPr eaLnBrk="1" hangingPunct="1"/>
            <a:r>
              <a:rPr lang="en-US" dirty="0">
                <a:solidFill>
                  <a:srgbClr val="0070C0"/>
                </a:solidFill>
              </a:rPr>
              <a:t>Chapter 3: Displaying Query Results</a:t>
            </a:r>
          </a:p>
        </p:txBody>
      </p:sp>
      <p:graphicFrame>
        <p:nvGraphicFramePr>
          <p:cNvPr id="7" name="Group Organizer"/>
          <p:cNvGraphicFramePr>
            <a:graphicFrameLocks noGrp="1"/>
          </p:cNvGraphicFramePr>
          <p:nvPr>
            <p:extLst>
              <p:ext uri="{D42A27DB-BD31-4B8C-83A1-F6EECF244321}">
                <p14:modId xmlns:p14="http://schemas.microsoft.com/office/powerpoint/2010/main" val="1520820115"/>
              </p:ext>
            </p:extLst>
          </p:nvPr>
        </p:nvGraphicFramePr>
        <p:xfrm>
          <a:off x="1371600" y="1690687"/>
          <a:ext cx="6400800" cy="4343400"/>
        </p:xfrm>
        <a:graphic>
          <a:graphicData uri="http://schemas.openxmlformats.org/drawingml/2006/table">
            <a:tbl>
              <a:tblPr/>
              <a:tblGrid>
                <a:gridCol w="6400800">
                  <a:extLst>
                    <a:ext uri="{9D8B030D-6E8A-4147-A177-3AD203B41FA5}">
                      <a16:colId xmlns:a16="http://schemas.microsoft.com/office/drawing/2014/main" xmlns="" val="20000"/>
                    </a:ext>
                  </a:extLst>
                </a:gridCol>
              </a:tblGrid>
              <a:tr h="2179743">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3.1 Presenting Data</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163657">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0070C0"/>
                          </a:solidFill>
                          <a:effectLst/>
                          <a:latin typeface="Arial Narrow" pitchFamily="34" charset="0"/>
                        </a:rPr>
                        <a:t>3.2 Summarizing Data</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solidFill>
                      <a:srgbClr val="FFFFFF">
                        <a:alpha val="85000"/>
                      </a:srgbClr>
                    </a:solidFill>
                  </a:tcPr>
                </a:tc>
                <a:extLst>
                  <a:ext uri="{0D108BD9-81ED-4DB2-BD59-A6C34878D82A}">
                    <a16:rowId xmlns:a16="http://schemas.microsoft.com/office/drawing/2014/main" xmlns="" val="10001"/>
                  </a:ext>
                </a:extLst>
              </a:tr>
            </a:tbl>
          </a:graphicData>
        </a:graphic>
      </p:graphicFrame>
    </p:spTree>
    <p:custDataLst>
      <p:tags r:id="rId1"/>
    </p:custDataLst>
    <p:extLst>
      <p:ext uri="{BB962C8B-B14F-4D97-AF65-F5344CB8AC3E}">
        <p14:creationId xmlns:p14="http://schemas.microsoft.com/office/powerpoint/2010/main" val="11031957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a:t>Objectives</a:t>
            </a:r>
          </a:p>
        </p:txBody>
      </p:sp>
      <p:sp>
        <p:nvSpPr>
          <p:cNvPr id="34819" name="Rectangle 3"/>
          <p:cNvSpPr>
            <a:spLocks noGrp="1" noChangeArrowheads="1"/>
          </p:cNvSpPr>
          <p:nvPr>
            <p:ph idx="1"/>
          </p:nvPr>
        </p:nvSpPr>
        <p:spPr/>
        <p:txBody>
          <a:bodyPr/>
          <a:lstStyle/>
          <a:p>
            <a:pPr marL="455613" lvl="1" indent="-341313"/>
            <a:r>
              <a:rPr lang="en-US" dirty="0"/>
              <a:t>Use functions to create summary queries.</a:t>
            </a:r>
          </a:p>
          <a:p>
            <a:pPr marL="455613" lvl="1" indent="-341313"/>
            <a:r>
              <a:rPr lang="en-US" dirty="0"/>
              <a:t>Group data and produce summary statistics </a:t>
            </a:r>
            <a:br>
              <a:rPr lang="en-US" dirty="0"/>
            </a:br>
            <a:r>
              <a:rPr lang="en-US" dirty="0"/>
              <a:t>for each group.</a:t>
            </a:r>
          </a:p>
          <a:p>
            <a:pPr marL="455613" lvl="1" indent="-341313"/>
            <a:r>
              <a:rPr lang="en-US" dirty="0"/>
              <a:t>Subset a query on summarized values.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sashq\root\dept\PSD\GRAPHICS\Illustrations\Backgrounds\soft_blue_ova_horizl_smb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334" y="1820334"/>
            <a:ext cx="8458200" cy="3776133"/>
          </a:xfrm>
          <a:prstGeom prst="rect">
            <a:avLst/>
          </a:prstGeom>
          <a:noFill/>
          <a:extLst>
            <a:ext uri="{909E8E84-426E-40DD-AFC4-6F175D3DCCD1}">
              <a14:hiddenFill xmlns:a14="http://schemas.microsoft.com/office/drawing/2010/main">
                <a:solidFill>
                  <a:srgbClr val="FFFFFF"/>
                </a:solidFill>
              </a14:hiddenFill>
            </a:ext>
          </a:extLst>
        </p:spPr>
      </p:pic>
      <p:sp>
        <p:nvSpPr>
          <p:cNvPr id="35842" name="Rectangle 2"/>
          <p:cNvSpPr>
            <a:spLocks noGrp="1" noChangeArrowheads="1"/>
          </p:cNvSpPr>
          <p:nvPr>
            <p:ph type="title"/>
          </p:nvPr>
        </p:nvSpPr>
        <p:spPr/>
        <p:txBody>
          <a:bodyPr/>
          <a:lstStyle/>
          <a:p>
            <a:r>
              <a:rPr lang="en-US" dirty="0"/>
              <a:t>Business Scenario</a:t>
            </a:r>
          </a:p>
        </p:txBody>
      </p:sp>
      <p:sp>
        <p:nvSpPr>
          <p:cNvPr id="35843" name="Rectangle 3"/>
          <p:cNvSpPr>
            <a:spLocks noGrp="1" noChangeArrowheads="1"/>
          </p:cNvSpPr>
          <p:nvPr>
            <p:ph idx="1"/>
          </p:nvPr>
        </p:nvSpPr>
        <p:spPr>
          <a:xfrm>
            <a:off x="685800" y="1071563"/>
            <a:ext cx="7848600" cy="3043237"/>
          </a:xfrm>
        </p:spPr>
        <p:txBody>
          <a:bodyPr/>
          <a:lstStyle/>
          <a:p>
            <a:pPr marL="0" indent="0"/>
            <a:r>
              <a:rPr lang="en-US" dirty="0"/>
              <a:t>Management requested a report containing the total annual donations for each employee. </a:t>
            </a:r>
          </a:p>
        </p:txBody>
      </p:sp>
      <p:sp>
        <p:nvSpPr>
          <p:cNvPr id="35845" name="Text Box 5"/>
          <p:cNvSpPr txBox="1">
            <a:spLocks noChangeArrowheads="1"/>
          </p:cNvSpPr>
          <p:nvPr/>
        </p:nvSpPr>
        <p:spPr bwMode="auto">
          <a:xfrm>
            <a:off x="1600200" y="3197225"/>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pic>
        <p:nvPicPr>
          <p:cNvPr id="35846" name="Picture 7" descr="L:\graphics\datas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554288"/>
            <a:ext cx="13335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23" descr="L:\graphics\procste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9105" y="2838587"/>
            <a:ext cx="126682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Picture 28" descr="L:\graphics\report_med_blu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4075" y="2454275"/>
            <a:ext cx="12112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1" name="TextBox 3"/>
          <p:cNvSpPr txBox="1">
            <a:spLocks noChangeArrowheads="1"/>
          </p:cNvSpPr>
          <p:nvPr/>
        </p:nvSpPr>
        <p:spPr bwMode="auto">
          <a:xfrm>
            <a:off x="3317343" y="2497138"/>
            <a:ext cx="1510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sz="2000" dirty="0"/>
              <a:t>PROC SQL</a:t>
            </a:r>
          </a:p>
        </p:txBody>
      </p:sp>
      <p:sp>
        <p:nvSpPr>
          <p:cNvPr id="35852" name="TextBox 4"/>
          <p:cNvSpPr txBox="1">
            <a:spLocks noChangeArrowheads="1"/>
          </p:cNvSpPr>
          <p:nvPr/>
        </p:nvSpPr>
        <p:spPr bwMode="auto">
          <a:xfrm>
            <a:off x="5795963" y="2071501"/>
            <a:ext cx="27320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dirty="0"/>
              <a:t>Partial Results</a:t>
            </a:r>
          </a:p>
        </p:txBody>
      </p:sp>
      <p:sp>
        <p:nvSpPr>
          <p:cNvPr id="35853" name="TextBox 2"/>
          <p:cNvSpPr txBox="1">
            <a:spLocks noChangeArrowheads="1"/>
          </p:cNvSpPr>
          <p:nvPr/>
        </p:nvSpPr>
        <p:spPr bwMode="auto">
          <a:xfrm>
            <a:off x="15022" y="2265185"/>
            <a:ext cx="34483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sz="2000" b="1" dirty="0"/>
              <a:t>orion.employee_donations</a:t>
            </a:r>
          </a:p>
        </p:txBody>
      </p:sp>
      <p:sp>
        <p:nvSpPr>
          <p:cNvPr id="35854" name="Text Box 13"/>
          <p:cNvSpPr txBox="1">
            <a:spLocks noChangeArrowheads="1"/>
          </p:cNvSpPr>
          <p:nvPr/>
        </p:nvSpPr>
        <p:spPr bwMode="auto">
          <a:xfrm>
            <a:off x="5794375" y="2475533"/>
            <a:ext cx="2732088" cy="1657350"/>
          </a:xfrm>
          <a:prstGeom prst="rect">
            <a:avLst/>
          </a:prstGeom>
          <a:solidFill>
            <a:srgbClr val="FFFFFF"/>
          </a:solidFill>
          <a:ln w="38100">
            <a:solidFill>
              <a:schemeClr val="tx2"/>
            </a:solidFill>
            <a:miter lim="800000"/>
            <a:headEnd type="none" w="sm" len="sm"/>
            <a:tailEnd type="none" w="sm" len="sm"/>
          </a:ln>
        </p:spPr>
        <p:txBody>
          <a:bodyPr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sz="1600" b="1" dirty="0">
                <a:solidFill>
                  <a:srgbClr val="000000"/>
                </a:solidFill>
                <a:latin typeface="SAS Monospace" pitchFamily="49" charset="0"/>
              </a:rPr>
              <a:t> Employee    Annual</a:t>
            </a:r>
          </a:p>
          <a:p>
            <a:r>
              <a:rPr lang="en-US" sz="1600" b="1" dirty="0">
                <a:solidFill>
                  <a:srgbClr val="000000"/>
                </a:solidFill>
                <a:latin typeface="SAS Monospace" pitchFamily="49" charset="0"/>
              </a:rPr>
              <a:t>Identifier  Donation</a:t>
            </a:r>
          </a:p>
          <a:p>
            <a:r>
              <a:rPr lang="en-US" sz="1600" b="1" dirty="0">
                <a:solidFill>
                  <a:srgbClr val="000000"/>
                </a:solidFill>
                <a:latin typeface="SAS Monospace" pitchFamily="49" charset="0"/>
              </a:rPr>
              <a:t>ƒƒƒƒƒƒƒƒƒƒƒƒƒƒƒƒƒƒƒƒ </a:t>
            </a:r>
          </a:p>
          <a:p>
            <a:r>
              <a:rPr lang="en-US" sz="1600" b="1" dirty="0">
                <a:solidFill>
                  <a:srgbClr val="000000"/>
                </a:solidFill>
                <a:latin typeface="SAS Monospace" pitchFamily="49" charset="0"/>
              </a:rPr>
              <a:t>120736      $45.00 </a:t>
            </a:r>
          </a:p>
          <a:p>
            <a:r>
              <a:rPr lang="en-US" sz="1600" b="1" dirty="0">
                <a:solidFill>
                  <a:srgbClr val="000000"/>
                </a:solidFill>
                <a:latin typeface="SAS Monospace" pitchFamily="49" charset="0"/>
              </a:rPr>
              <a:t>120759      $40.00 </a:t>
            </a:r>
          </a:p>
          <a:p>
            <a:r>
              <a:rPr lang="en-US" sz="1600" b="1" dirty="0">
                <a:solidFill>
                  <a:srgbClr val="000000"/>
                </a:solidFill>
                <a:latin typeface="SAS Monospace" pitchFamily="49" charset="0"/>
              </a:rPr>
              <a:t>120681      $40.00</a:t>
            </a:r>
          </a:p>
        </p:txBody>
      </p:sp>
      <p:pic>
        <p:nvPicPr>
          <p:cNvPr id="19" name="Picture 2" descr="\\sashq\root\dept\PSD\GRAPHICS\Illustrations\Arrows\arrow_bl_lef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2463765" y="3132137"/>
            <a:ext cx="428625" cy="238125"/>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20" name="Picture 2" descr="\\sashq\root\dept\PSD\GRAPHICS\Illustrations\Arrows\arrow_bl_lef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4994722" y="3132137"/>
            <a:ext cx="428625" cy="238125"/>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1"/>
          <p:cNvSpPr>
            <a:spLocks noGrp="1" noChangeArrowheads="1"/>
          </p:cNvSpPr>
          <p:nvPr>
            <p:ph type="title"/>
          </p:nvPr>
        </p:nvSpPr>
        <p:spPr>
          <a:prstGeom prst="rect">
            <a:avLst/>
          </a:prstGeom>
        </p:spPr>
        <p:txBody>
          <a:bodyPr/>
          <a:lstStyle/>
          <a:p>
            <a:r>
              <a:rPr lang="en-US" dirty="0"/>
              <a:t>Summary Functions: Across a Row</a:t>
            </a:r>
          </a:p>
        </p:txBody>
      </p:sp>
      <p:sp>
        <p:nvSpPr>
          <p:cNvPr id="36867" name="Content Placeholder 6"/>
          <p:cNvSpPr>
            <a:spLocks noGrp="1"/>
          </p:cNvSpPr>
          <p:nvPr>
            <p:ph idx="1"/>
          </p:nvPr>
        </p:nvSpPr>
        <p:spPr>
          <a:prstGeom prst="rect">
            <a:avLst/>
          </a:prstGeom>
        </p:spPr>
        <p:txBody>
          <a:bodyPr/>
          <a:lstStyle/>
          <a:p>
            <a:pPr marL="0" indent="0"/>
            <a:r>
              <a:rPr lang="en-US" dirty="0"/>
              <a:t>For a summary function with multiple arguments, nonmissing values are totaled across a row. </a:t>
            </a:r>
          </a:p>
          <a:p>
            <a:pPr marL="0" indent="0"/>
            <a:endParaRPr lang="en-US" dirty="0"/>
          </a:p>
          <a:p>
            <a:pPr marL="0" indent="0"/>
            <a:endParaRPr lang="en-US" dirty="0"/>
          </a:p>
          <a:p>
            <a:pPr marL="0" indent="0"/>
            <a:r>
              <a:rPr lang="en-US" dirty="0"/>
              <a:t>Partial </a:t>
            </a:r>
            <a:r>
              <a:rPr lang="en-US" b="1" dirty="0"/>
              <a:t>orion.employee_donations</a:t>
            </a:r>
          </a:p>
          <a:p>
            <a:pPr marL="0" indent="0"/>
            <a:endParaRPr lang="en-US" dirty="0"/>
          </a:p>
          <a:p>
            <a:pPr marL="0" indent="0"/>
            <a:endParaRPr lang="en-US" dirty="0"/>
          </a:p>
        </p:txBody>
      </p:sp>
      <p:sp>
        <p:nvSpPr>
          <p:cNvPr id="36869" name="Rectangle 1"/>
          <p:cNvSpPr>
            <a:spLocks noChangeArrowheads="1"/>
          </p:cNvSpPr>
          <p:nvPr/>
        </p:nvSpPr>
        <p:spPr bwMode="auto">
          <a:xfrm>
            <a:off x="685800" y="1657350"/>
            <a:ext cx="368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dirty="0">
                <a:latin typeface="Courier New" pitchFamily="49" charset="0"/>
              </a:rPr>
              <a:t> </a:t>
            </a:r>
            <a:endParaRPr lang="en-US" dirty="0"/>
          </a:p>
        </p:txBody>
      </p:sp>
      <p:sp>
        <p:nvSpPr>
          <p:cNvPr id="36870" name="TextBox 2"/>
          <p:cNvSpPr txBox="1">
            <a:spLocks noChangeArrowheads="1"/>
          </p:cNvSpPr>
          <p:nvPr/>
        </p:nvSpPr>
        <p:spPr bwMode="auto">
          <a:xfrm>
            <a:off x="685800" y="2014538"/>
            <a:ext cx="4783138" cy="506412"/>
          </a:xfrm>
          <a:prstGeom prst="rect">
            <a:avLst/>
          </a:prstGeom>
          <a:solidFill>
            <a:srgbClr val="FFFFFF"/>
          </a:solidFill>
          <a:ln w="38100">
            <a:solidFill>
              <a:schemeClr val="tx2"/>
            </a:solidFill>
            <a:miter lim="800000"/>
            <a:headEnd/>
            <a:tailEnd/>
          </a:ln>
        </p:spPr>
        <p:txBody>
          <a:bodyPr wrap="none" lIns="88900" tIns="88900" rIns="2667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nSpc>
                <a:spcPct val="85000"/>
              </a:lnSpc>
            </a:pPr>
            <a:r>
              <a:rPr lang="en-US" b="1" dirty="0">
                <a:latin typeface="Courier New" pitchFamily="49" charset="0"/>
              </a:rPr>
              <a:t>sum(Qtr1,Qtr2,Qtr3,Qtr4)</a:t>
            </a:r>
          </a:p>
        </p:txBody>
      </p:sp>
      <p:graphicFrame>
        <p:nvGraphicFramePr>
          <p:cNvPr id="5" name="Table 4"/>
          <p:cNvGraphicFramePr>
            <a:graphicFrameLocks noGrp="1"/>
          </p:cNvGraphicFramePr>
          <p:nvPr>
            <p:extLst>
              <p:ext uri="{D42A27DB-BD31-4B8C-83A1-F6EECF244321}">
                <p14:modId xmlns:p14="http://schemas.microsoft.com/office/powerpoint/2010/main" val="3833108120"/>
              </p:ext>
            </p:extLst>
          </p:nvPr>
        </p:nvGraphicFramePr>
        <p:xfrm>
          <a:off x="684213" y="3238500"/>
          <a:ext cx="7772400" cy="2441574"/>
        </p:xfrm>
        <a:graphic>
          <a:graphicData uri="http://schemas.openxmlformats.org/drawingml/2006/table">
            <a:tbl>
              <a:tblPr firstRow="1" bandRow="1">
                <a:tableStyleId>{5C22544A-7EE6-4342-B048-85BDC9FD1C3A}</a:tableStyleId>
              </a:tblPr>
              <a:tblGrid>
                <a:gridCol w="1989909">
                  <a:extLst>
                    <a:ext uri="{9D8B030D-6E8A-4147-A177-3AD203B41FA5}">
                      <a16:colId xmlns:a16="http://schemas.microsoft.com/office/drawing/2014/main" xmlns="" val="20000"/>
                    </a:ext>
                  </a:extLst>
                </a:gridCol>
                <a:gridCol w="1119051">
                  <a:extLst>
                    <a:ext uri="{9D8B030D-6E8A-4147-A177-3AD203B41FA5}">
                      <a16:colId xmlns:a16="http://schemas.microsoft.com/office/drawing/2014/main" xmlns="" val="20001"/>
                    </a:ext>
                  </a:extLst>
                </a:gridCol>
                <a:gridCol w="1554480">
                  <a:extLst>
                    <a:ext uri="{9D8B030D-6E8A-4147-A177-3AD203B41FA5}">
                      <a16:colId xmlns:a16="http://schemas.microsoft.com/office/drawing/2014/main" xmlns="" val="20002"/>
                    </a:ext>
                  </a:extLst>
                </a:gridCol>
                <a:gridCol w="1554480">
                  <a:extLst>
                    <a:ext uri="{9D8B030D-6E8A-4147-A177-3AD203B41FA5}">
                      <a16:colId xmlns:a16="http://schemas.microsoft.com/office/drawing/2014/main" xmlns="" val="20003"/>
                    </a:ext>
                  </a:extLst>
                </a:gridCol>
                <a:gridCol w="1554480">
                  <a:extLst>
                    <a:ext uri="{9D8B030D-6E8A-4147-A177-3AD203B41FA5}">
                      <a16:colId xmlns:a16="http://schemas.microsoft.com/office/drawing/2014/main" xmlns="" val="20004"/>
                    </a:ext>
                  </a:extLst>
                </a:gridCol>
              </a:tblGrid>
              <a:tr h="365760">
                <a:tc gridSpan="5">
                  <a:txBody>
                    <a:bodyPr/>
                    <a:lstStyle/>
                    <a:p>
                      <a:pPr algn="l"/>
                      <a:r>
                        <a:rPr lang="en-US" sz="2400" b="0" i="0" dirty="0">
                          <a:solidFill>
                            <a:srgbClr val="000000"/>
                          </a:solidFill>
                          <a:latin typeface="Arial"/>
                        </a:rPr>
                        <a:t>SAS Data Set</a:t>
                      </a:r>
                    </a:p>
                  </a:txBody>
                  <a:tcPr marL="0" marR="0" marT="0" marB="0" anchor="ctr">
                    <a:lnL w="28575" cmpd="sng">
                      <a:solidFill>
                        <a:srgbClr val="FFFFFF"/>
                      </a:solidFill>
                    </a:lnL>
                    <a:lnR w="28575" cap="flat" cmpd="sng" algn="ctr">
                      <a:solidFill>
                        <a:srgbClr val="FFFFFF"/>
                      </a:solidFill>
                      <a:prstDash val="solid"/>
                      <a:round/>
                      <a:headEnd type="none" w="med" len="med"/>
                      <a:tailEnd type="none" w="med" len="med"/>
                    </a:lnR>
                    <a:lnT w="28575" cmpd="sng">
                      <a:solidFill>
                        <a:srgbClr val="FFFFFF"/>
                      </a:solidFill>
                    </a:lnT>
                    <a:lnB w="12700" cap="flat" cmpd="sng" algn="ctr">
                      <a:solidFill>
                        <a:srgbClr val="000000"/>
                      </a:solidFill>
                      <a:prstDash val="solid"/>
                      <a:round/>
                      <a:headEnd type="none" w="med" len="med"/>
                      <a:tailEnd type="none" w="med" len="med"/>
                    </a:lnB>
                    <a:solidFill>
                      <a:srgbClr val="FFFFFF"/>
                    </a:solidFill>
                  </a:tcPr>
                </a:tc>
                <a:tc hMerge="1">
                  <a:txBody>
                    <a:bodyPr/>
                    <a:lstStyle/>
                    <a:p>
                      <a:pPr algn="ctr"/>
                      <a:endParaRPr lang="en-US" sz="2000" b="1" i="0">
                        <a:solidFill>
                          <a:srgbClr val="000000"/>
                        </a:solidFill>
                        <a:latin typeface="Courier New"/>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mpd="sng">
                      <a:solidFill>
                        <a:srgbClr val="000000"/>
                      </a:solidFill>
                    </a:lnT>
                    <a:lnB w="12700" cmpd="sng">
                      <a:solidFill>
                        <a:srgbClr val="000000"/>
                      </a:solidFill>
                    </a:lnB>
                    <a:solidFill>
                      <a:srgbClr val="FFCC00"/>
                    </a:solidFill>
                  </a:tcPr>
                </a:tc>
                <a:tc hMerge="1">
                  <a:txBody>
                    <a:bodyPr/>
                    <a:lstStyle/>
                    <a:p>
                      <a:pPr algn="ctr"/>
                      <a:endParaRPr lang="en-US" sz="2000" b="1" i="0">
                        <a:solidFill>
                          <a:srgbClr val="000000"/>
                        </a:solidFill>
                        <a:latin typeface="Courier New"/>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mpd="sng">
                      <a:solidFill>
                        <a:srgbClr val="000000"/>
                      </a:solidFill>
                    </a:lnT>
                    <a:lnB w="12700" cmpd="sng">
                      <a:solidFill>
                        <a:srgbClr val="000000"/>
                      </a:solidFill>
                    </a:lnB>
                    <a:solidFill>
                      <a:srgbClr val="FFCC00"/>
                    </a:solidFill>
                  </a:tcPr>
                </a:tc>
                <a:tc hMerge="1">
                  <a:txBody>
                    <a:bodyPr/>
                    <a:lstStyle/>
                    <a:p>
                      <a:pPr algn="ctr"/>
                      <a:endParaRPr lang="en-US" sz="2000" b="1" i="0">
                        <a:solidFill>
                          <a:srgbClr val="000000"/>
                        </a:solidFill>
                        <a:latin typeface="Courier New"/>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mpd="sng">
                      <a:solidFill>
                        <a:srgbClr val="000000"/>
                      </a:solidFill>
                    </a:lnT>
                    <a:lnB w="12700" cmpd="sng">
                      <a:solidFill>
                        <a:srgbClr val="000000"/>
                      </a:solidFill>
                    </a:lnB>
                    <a:solidFill>
                      <a:srgbClr val="FFCC00"/>
                    </a:solidFill>
                  </a:tcPr>
                </a:tc>
                <a:tc hMerge="1">
                  <a:txBody>
                    <a:bodyPr/>
                    <a:lstStyle/>
                    <a:p>
                      <a:pPr algn="ctr"/>
                      <a:endParaRPr lang="en-US" sz="2000" b="1" i="0">
                        <a:solidFill>
                          <a:srgbClr val="000000"/>
                        </a:solidFill>
                        <a:latin typeface="Courier New"/>
                      </a:endParaRPr>
                    </a:p>
                  </a:txBody>
                  <a:tcPr marT="0" marB="0" anchor="ctr">
                    <a:lnL w="12700" cap="flat" cmpd="sng" algn="ctr">
                      <a:solidFill>
                        <a:srgbClr val="000000"/>
                      </a:solidFill>
                      <a:prstDash val="solid"/>
                      <a:round/>
                      <a:headEnd type="none" w="med" len="med"/>
                      <a:tailEnd type="none" w="med" len="med"/>
                    </a:lnL>
                    <a:lnR w="28575" cmpd="sng">
                      <a:solidFill>
                        <a:srgbClr val="000000"/>
                      </a:solidFill>
                    </a:lnR>
                    <a:lnT w="28575" cmpd="sng">
                      <a:solidFill>
                        <a:srgbClr val="000000"/>
                      </a:solidFill>
                    </a:lnT>
                    <a:lnB w="12700" cmpd="sng">
                      <a:solidFill>
                        <a:srgbClr val="000000"/>
                      </a:solidFill>
                    </a:lnB>
                    <a:solidFill>
                      <a:srgbClr val="FFCC00"/>
                    </a:solidFill>
                  </a:tcPr>
                </a:tc>
                <a:extLst>
                  <a:ext uri="{0D108BD9-81ED-4DB2-BD59-A6C34878D82A}">
                    <a16:rowId xmlns:a16="http://schemas.microsoft.com/office/drawing/2014/main" xmlns="" val="10000"/>
                  </a:ext>
                </a:extLst>
              </a:tr>
              <a:tr h="345969">
                <a:tc>
                  <a:txBody>
                    <a:bodyPr/>
                    <a:lstStyle/>
                    <a:p>
                      <a:pPr algn="ctr"/>
                      <a:r>
                        <a:rPr lang="en-US" sz="2000" b="1" i="0" dirty="0">
                          <a:solidFill>
                            <a:srgbClr val="000000"/>
                          </a:solidFill>
                          <a:latin typeface="Arial"/>
                        </a:rPr>
                        <a:t>Employee_ID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ctr"/>
                      <a:r>
                        <a:rPr lang="en-US" sz="2000" b="1" i="0" dirty="0">
                          <a:solidFill>
                            <a:srgbClr val="000000"/>
                          </a:solidFill>
                          <a:latin typeface="Arial"/>
                        </a:rPr>
                        <a:t> Qtr1</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ctr"/>
                      <a:r>
                        <a:rPr lang="en-US" sz="2000" b="1" i="0" dirty="0">
                          <a:solidFill>
                            <a:srgbClr val="000000"/>
                          </a:solidFill>
                          <a:latin typeface="Arial"/>
                        </a:rPr>
                        <a:t>Qtr2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ctr"/>
                      <a:r>
                        <a:rPr lang="en-US" sz="2000" b="1" i="0" dirty="0">
                          <a:solidFill>
                            <a:srgbClr val="000000"/>
                          </a:solidFill>
                          <a:latin typeface="Arial"/>
                        </a:rPr>
                        <a:t>Qtr3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ctr"/>
                      <a:r>
                        <a:rPr lang="en-US" sz="2000" b="1" i="0" dirty="0">
                          <a:solidFill>
                            <a:srgbClr val="000000"/>
                          </a:solidFill>
                          <a:latin typeface="Arial"/>
                        </a:rPr>
                        <a:t>Qtr4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extLst>
                  <a:ext uri="{0D108BD9-81ED-4DB2-BD59-A6C34878D82A}">
                    <a16:rowId xmlns:a16="http://schemas.microsoft.com/office/drawing/2014/main" xmlns="" val="10001"/>
                  </a:ext>
                </a:extLst>
              </a:tr>
              <a:tr h="345969">
                <a:tc>
                  <a:txBody>
                    <a:bodyPr/>
                    <a:lstStyle/>
                    <a:p>
                      <a:pPr algn="r"/>
                      <a:r>
                        <a:rPr lang="en-US" sz="2000" b="0" kern="0" dirty="0">
                          <a:solidFill>
                            <a:srgbClr val="000000"/>
                          </a:solidFill>
                          <a:latin typeface="Arial"/>
                        </a:rPr>
                        <a:t>120736</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25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20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xmlns="" val="10002"/>
                  </a:ext>
                </a:extLst>
              </a:tr>
              <a:tr h="345969">
                <a:tc>
                  <a:txBody>
                    <a:bodyPr/>
                    <a:lstStyle/>
                    <a:p>
                      <a:pPr algn="r"/>
                      <a:r>
                        <a:rPr lang="en-US" sz="2000" b="0" kern="0" dirty="0">
                          <a:solidFill>
                            <a:srgbClr val="000000"/>
                          </a:solidFill>
                          <a:latin typeface="Arial"/>
                        </a:rPr>
                        <a:t>120759</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15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20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xmlns="" val="10003"/>
                  </a:ext>
                </a:extLst>
              </a:tr>
              <a:tr h="345969">
                <a:tc>
                  <a:txBody>
                    <a:bodyPr/>
                    <a:lstStyle/>
                    <a:p>
                      <a:pPr algn="r"/>
                      <a:r>
                        <a:rPr lang="en-US" sz="2000" b="0" kern="0" dirty="0">
                          <a:solidFill>
                            <a:srgbClr val="000000"/>
                          </a:solidFill>
                          <a:latin typeface="Arial"/>
                        </a:rPr>
                        <a:t>120681</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10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10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15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xmlns="" val="10004"/>
                  </a:ext>
                </a:extLst>
              </a:tr>
              <a:tr h="345969">
                <a:tc>
                  <a:txBody>
                    <a:bodyPr/>
                    <a:lstStyle/>
                    <a:p>
                      <a:pPr algn="r"/>
                      <a:r>
                        <a:rPr lang="en-US" sz="2000" b="0" kern="0" dirty="0">
                          <a:solidFill>
                            <a:srgbClr val="000000"/>
                          </a:solidFill>
                          <a:latin typeface="Arial"/>
                        </a:rPr>
                        <a:t>120679</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20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15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xmlns="" val="10005"/>
                  </a:ext>
                </a:extLst>
              </a:tr>
              <a:tr h="345969">
                <a:tc>
                  <a:txBody>
                    <a:bodyPr/>
                    <a:lstStyle/>
                    <a:p>
                      <a:pPr algn="r"/>
                      <a:r>
                        <a:rPr lang="en-US" sz="2000" b="0" kern="0" dirty="0">
                          <a:solidFill>
                            <a:srgbClr val="000000"/>
                          </a:solidFill>
                          <a:latin typeface="Arial"/>
                        </a:rPr>
                        <a:t>120777                               </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15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15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xmlns="" val="10006"/>
                  </a:ext>
                </a:extLst>
              </a:tr>
            </a:tbl>
          </a:graphicData>
        </a:graphic>
      </p:graphicFrame>
      <p:sp>
        <p:nvSpPr>
          <p:cNvPr id="6" name="Rounded Rectangle 5"/>
          <p:cNvSpPr/>
          <p:nvPr/>
        </p:nvSpPr>
        <p:spPr bwMode="auto">
          <a:xfrm>
            <a:off x="2709862" y="4641850"/>
            <a:ext cx="5775325" cy="357188"/>
          </a:xfrm>
          <a:prstGeom prst="roundRect">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txBody>
          <a:bodyPr wrap="none" lIns="88900" tIns="88900" rIns="88900" bIns="88900" anchor="ctr"/>
          <a:lstStyle/>
          <a:p>
            <a:pPr>
              <a:defRPr/>
            </a:pPr>
            <a:r>
              <a:rPr lang="en-US" sz="2000" dirty="0">
                <a:solidFill>
                  <a:srgbClr val="000000"/>
                </a:solidFill>
                <a:latin typeface="Arial"/>
              </a:rPr>
              <a:t>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title"/>
          </p:nvPr>
        </p:nvSpPr>
        <p:spPr>
          <a:prstGeom prst="rect">
            <a:avLst/>
          </a:prstGeom>
        </p:spPr>
        <p:txBody>
          <a:bodyPr/>
          <a:lstStyle/>
          <a:p>
            <a:r>
              <a:rPr lang="en-US" dirty="0"/>
              <a:t>Summary Functions: Across a Row</a:t>
            </a:r>
          </a:p>
        </p:txBody>
      </p:sp>
      <p:sp>
        <p:nvSpPr>
          <p:cNvPr id="37891" name="Rectangle 4"/>
          <p:cNvSpPr>
            <a:spLocks noGrp="1" noChangeArrowheads="1"/>
          </p:cNvSpPr>
          <p:nvPr>
            <p:ph idx="1"/>
          </p:nvPr>
        </p:nvSpPr>
        <p:spPr>
          <a:prstGeom prst="rect">
            <a:avLst/>
          </a:prstGeom>
        </p:spPr>
        <p:txBody>
          <a:bodyPr/>
          <a:lstStyle/>
          <a:p>
            <a:pPr marL="1428750" indent="-1428750"/>
            <a:r>
              <a:rPr lang="en-US" dirty="0"/>
              <a:t>Total each employee’s annual cash donations.</a:t>
            </a:r>
          </a:p>
        </p:txBody>
      </p:sp>
      <p:sp>
        <p:nvSpPr>
          <p:cNvPr id="37893" name="Text Box 2"/>
          <p:cNvSpPr txBox="1">
            <a:spLocks noChangeArrowheads="1"/>
          </p:cNvSpPr>
          <p:nvPr/>
        </p:nvSpPr>
        <p:spPr bwMode="auto">
          <a:xfrm>
            <a:off x="685800" y="1592263"/>
            <a:ext cx="7772400" cy="4165243"/>
          </a:xfrm>
          <a:prstGeom prst="rect">
            <a:avLst/>
          </a:prstGeom>
          <a:solidFill>
            <a:srgbClr val="FFFFFF"/>
          </a:solidFill>
          <a:ln w="38100">
            <a:solidFill>
              <a:schemeClr val="tx2"/>
            </a:solidFill>
            <a:miter lim="800000"/>
            <a:headEnd type="none" w="sm" len="sm"/>
            <a:tailEnd type="none" w="sm" len="sm"/>
          </a:ln>
        </p:spPr>
        <p:txBody>
          <a:bodyPr tIns="50800" r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b="1" dirty="0">
                <a:latin typeface="Courier New" pitchFamily="49" charset="0"/>
              </a:rPr>
              <a:t>proc sql;</a:t>
            </a:r>
          </a:p>
          <a:p>
            <a:r>
              <a:rPr lang="en-US" b="1" dirty="0">
                <a:latin typeface="Courier New" pitchFamily="49" charset="0"/>
              </a:rPr>
              <a:t>select Employee_ID </a:t>
            </a:r>
          </a:p>
          <a:p>
            <a:r>
              <a:rPr lang="en-US" b="1" dirty="0">
                <a:latin typeface="Courier New" pitchFamily="49" charset="0"/>
              </a:rPr>
              <a:t>       label='Employee Identifier',</a:t>
            </a:r>
          </a:p>
          <a:p>
            <a:r>
              <a:rPr lang="en-US" b="1" dirty="0">
                <a:latin typeface="Courier New" pitchFamily="49" charset="0"/>
              </a:rPr>
              <a:t>       Qtr1,Qtr2,Qtr3,Qtr4,</a:t>
            </a:r>
          </a:p>
          <a:p>
            <a:r>
              <a:rPr lang="en-US" b="1" dirty="0">
                <a:latin typeface="Courier New" pitchFamily="49" charset="0"/>
              </a:rPr>
              <a:t>       sum(Qtr1,Qtr2,Qtr3,Qtr4) 	                	  label='Annual Donation' </a:t>
            </a:r>
          </a:p>
          <a:p>
            <a:r>
              <a:rPr lang="en-US" b="1" dirty="0">
                <a:latin typeface="Courier New" pitchFamily="49" charset="0"/>
              </a:rPr>
              <a:t>	  format=dollar5.</a:t>
            </a:r>
          </a:p>
          <a:p>
            <a:r>
              <a:rPr lang="en-US" b="1" dirty="0">
                <a:latin typeface="Courier New" pitchFamily="49" charset="0"/>
              </a:rPr>
              <a:t>   from orion.employee_donations</a:t>
            </a:r>
          </a:p>
          <a:p>
            <a:r>
              <a:rPr lang="en-US" b="1" dirty="0">
                <a:latin typeface="Courier New" pitchFamily="49" charset="0"/>
              </a:rPr>
              <a:t>   where Paid_By="Cash or Check"</a:t>
            </a:r>
          </a:p>
          <a:p>
            <a:r>
              <a:rPr lang="en-US" b="1" dirty="0">
                <a:latin typeface="Courier New" pitchFamily="49" charset="0"/>
              </a:rPr>
              <a:t>   order by 6 desc;</a:t>
            </a:r>
          </a:p>
          <a:p>
            <a:r>
              <a:rPr lang="en-US" b="1" dirty="0">
                <a:latin typeface="Courier New" pitchFamily="49" charset="0"/>
              </a:rPr>
              <a:t>quit;</a:t>
            </a:r>
          </a:p>
        </p:txBody>
      </p:sp>
      <p:sp>
        <p:nvSpPr>
          <p:cNvPr id="37894" name="Text Box 9"/>
          <p:cNvSpPr txBox="1">
            <a:spLocks noChangeArrowheads="1"/>
          </p:cNvSpPr>
          <p:nvPr/>
        </p:nvSpPr>
        <p:spPr bwMode="auto">
          <a:xfrm>
            <a:off x="7948613" y="6324600"/>
            <a:ext cx="9874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s103d06</a:t>
            </a:r>
          </a:p>
        </p:txBody>
      </p:sp>
      <p:sp>
        <p:nvSpPr>
          <p:cNvPr id="37895" name="Rectangle 11"/>
          <p:cNvSpPr>
            <a:spLocks noChangeArrowheads="1"/>
          </p:cNvSpPr>
          <p:nvPr>
            <p:custDataLst>
              <p:tags r:id="rId2"/>
            </p:custDataLst>
          </p:nvPr>
        </p:nvSpPr>
        <p:spPr bwMode="auto">
          <a:xfrm>
            <a:off x="2024063" y="3089275"/>
            <a:ext cx="4402137" cy="390525"/>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endParaRPr lang="en-US" dirty="0"/>
          </a:p>
        </p:txBody>
      </p:sp>
      <p:sp>
        <p:nvSpPr>
          <p:cNvPr id="36872" name="TextBox 1"/>
          <p:cNvSpPr txBox="1">
            <a:spLocks noChangeArrowheads="1"/>
          </p:cNvSpPr>
          <p:nvPr/>
        </p:nvSpPr>
        <p:spPr bwMode="auto">
          <a:xfrm>
            <a:off x="4656138" y="1711325"/>
            <a:ext cx="2933495" cy="548868"/>
          </a:xfrm>
          <a:prstGeom prst="rect">
            <a:avLst/>
          </a:prstGeom>
          <a:solidFill>
            <a:srgbClr val="CDD9EF"/>
          </a:solidFill>
          <a:ln w="19050" algn="ctr">
            <a:solidFill>
              <a:srgbClr val="000000"/>
            </a:solidFill>
            <a:round/>
            <a:headEnd/>
            <a:tailEnd/>
          </a:ln>
          <a:effectLst>
            <a:outerShdw blurRad="50800" dist="107763" dir="2700001" algn="ctr" rotWithShape="0">
              <a:srgbClr val="000000">
                <a:alpha val="40000"/>
              </a:srgbClr>
            </a:outerShdw>
          </a:effec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defRPr/>
            </a:pPr>
            <a:r>
              <a:rPr lang="en-US" dirty="0">
                <a:solidFill>
                  <a:srgbClr val="000000"/>
                </a:solidFill>
              </a:rPr>
              <a:t> </a:t>
            </a:r>
            <a:r>
              <a:rPr lang="en-US" b="1" dirty="0">
                <a:solidFill>
                  <a:srgbClr val="000000"/>
                </a:solidFill>
              </a:rPr>
              <a:t>SUM</a:t>
            </a:r>
            <a:r>
              <a:rPr lang="en-US" dirty="0">
                <a:solidFill>
                  <a:srgbClr val="000000"/>
                </a:solidFill>
              </a:rPr>
              <a:t>(</a:t>
            </a:r>
            <a:r>
              <a:rPr lang="en-US" i="1" dirty="0">
                <a:solidFill>
                  <a:srgbClr val="000000"/>
                </a:solidFill>
              </a:rPr>
              <a:t>col1</a:t>
            </a:r>
            <a:r>
              <a:rPr lang="en-US" dirty="0">
                <a:solidFill>
                  <a:srgbClr val="000000"/>
                </a:solidFill>
              </a:rPr>
              <a:t>, …, </a:t>
            </a:r>
            <a:r>
              <a:rPr lang="en-US" i="1" dirty="0">
                <a:solidFill>
                  <a:srgbClr val="000000"/>
                </a:solidFill>
              </a:rPr>
              <a:t>coln</a:t>
            </a:r>
            <a:r>
              <a:rPr lang="en-US" dirty="0">
                <a:solidFill>
                  <a:srgbClr val="000000"/>
                </a:solidFill>
              </a:rPr>
              <a:t>)</a:t>
            </a:r>
          </a:p>
        </p:txBody>
      </p:sp>
    </p:spTree>
    <p:custDataLst>
      <p:tags r:id="rId1"/>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11"/>
          <p:cNvSpPr>
            <a:spLocks noGrp="1" noChangeArrowheads="1"/>
          </p:cNvSpPr>
          <p:nvPr>
            <p:ph type="title"/>
          </p:nvPr>
        </p:nvSpPr>
        <p:spPr>
          <a:prstGeom prst="rect">
            <a:avLst/>
          </a:prstGeom>
        </p:spPr>
        <p:txBody>
          <a:bodyPr/>
          <a:lstStyle/>
          <a:p>
            <a:r>
              <a:rPr lang="en-US" dirty="0"/>
              <a:t>Viewing the Output</a:t>
            </a:r>
          </a:p>
        </p:txBody>
      </p:sp>
      <p:sp>
        <p:nvSpPr>
          <p:cNvPr id="38916" name="Content Placeholder 6"/>
          <p:cNvSpPr>
            <a:spLocks noGrp="1"/>
          </p:cNvSpPr>
          <p:nvPr>
            <p:ph idx="1"/>
          </p:nvPr>
        </p:nvSpPr>
        <p:spPr>
          <a:prstGeom prst="rect">
            <a:avLst/>
          </a:prstGeom>
        </p:spPr>
        <p:txBody>
          <a:bodyPr/>
          <a:lstStyle/>
          <a:p>
            <a:pPr marL="0" indent="0"/>
            <a:r>
              <a:rPr lang="en-US" dirty="0"/>
              <a:t>Partial PROC SQL Output  </a:t>
            </a:r>
          </a:p>
          <a:p>
            <a:pPr marL="0" indent="0"/>
            <a:endParaRPr lang="en-US" dirty="0"/>
          </a:p>
        </p:txBody>
      </p:sp>
      <p:sp>
        <p:nvSpPr>
          <p:cNvPr id="9" name="Rectangle 12"/>
          <p:cNvSpPr txBox="1">
            <a:spLocks noChangeArrowheads="1"/>
          </p:cNvSpPr>
          <p:nvPr/>
        </p:nvSpPr>
        <p:spPr bwMode="auto">
          <a:xfrm>
            <a:off x="685800" y="1567639"/>
            <a:ext cx="7772400" cy="2500313"/>
          </a:xfrm>
          <a:prstGeom prst="rect">
            <a:avLst/>
          </a:prstGeom>
          <a:solidFill>
            <a:srgbClr val="FFFFFF"/>
          </a:solidFill>
          <a:ln w="38100" cmpd="sng">
            <a:solidFill>
              <a:schemeClr val="tx2"/>
            </a:solidFill>
            <a:miter lim="800000"/>
            <a:headEnd/>
            <a:tailEnd/>
          </a:ln>
          <a:effectLst/>
        </p:spPr>
        <p:txBody>
          <a:bodyPr lIns="88900" tIns="88900" rIns="0" bIns="88900"/>
          <a:lstStyle/>
          <a:p>
            <a:pPr eaLnBrk="1" hangingPunct="1">
              <a:spcBef>
                <a:spcPct val="20000"/>
              </a:spcBef>
              <a:buClr>
                <a:schemeClr val="tx1"/>
              </a:buClr>
              <a:buFont typeface="Monotype Sorts" pitchFamily="2" charset="2"/>
              <a:buNone/>
              <a:defRPr/>
            </a:pPr>
            <a:r>
              <a:rPr lang="en-US" sz="1600" b="1" kern="0" dirty="0">
                <a:solidFill>
                  <a:srgbClr val="000000"/>
                </a:solidFill>
                <a:latin typeface="SAS Monospace"/>
              </a:rPr>
              <a:t> Employee                                          Annual</a:t>
            </a:r>
          </a:p>
          <a:p>
            <a:pPr eaLnBrk="1" hangingPunct="1">
              <a:spcBef>
                <a:spcPct val="20000"/>
              </a:spcBef>
              <a:buClr>
                <a:schemeClr val="tx1"/>
              </a:buClr>
              <a:buFont typeface="Monotype Sorts" pitchFamily="2" charset="2"/>
              <a:buNone/>
              <a:defRPr/>
            </a:pPr>
            <a:r>
              <a:rPr lang="fr-FR" sz="1600" b="1" kern="0" dirty="0">
                <a:solidFill>
                  <a:srgbClr val="000000"/>
                </a:solidFill>
                <a:latin typeface="SAS Monospace"/>
              </a:rPr>
              <a:t>Identifier  Qtr1      Qtr2      Qtr3      Qtr4   Donation</a:t>
            </a:r>
            <a:r>
              <a:rPr lang="en-US" sz="1600" b="1" kern="0" dirty="0">
                <a:solidFill>
                  <a:srgbClr val="000000"/>
                </a:solidFill>
                <a:latin typeface="SAS Monospace"/>
              </a:rPr>
              <a:t>                        ƒƒƒƒƒƒƒƒƒƒƒƒƒƒƒƒƒƒƒƒƒƒƒƒƒƒƒƒƒƒƒƒƒƒƒƒƒƒƒƒƒƒƒƒƒƒƒƒƒƒƒƒƒƒƒƒƒƒƒƒƒƒƒ</a:t>
            </a:r>
          </a:p>
          <a:p>
            <a:pPr eaLnBrk="1" hangingPunct="1">
              <a:spcBef>
                <a:spcPct val="20000"/>
              </a:spcBef>
              <a:buClr>
                <a:schemeClr val="tx1"/>
              </a:buClr>
              <a:buFont typeface="Monotype Sorts" pitchFamily="2" charset="2"/>
              <a:buNone/>
              <a:defRPr/>
            </a:pPr>
            <a:r>
              <a:rPr lang="en-US" sz="1600" b="1" kern="0" dirty="0">
                <a:solidFill>
                  <a:srgbClr val="000000"/>
                </a:solidFill>
                <a:latin typeface="SAS Monospace"/>
              </a:rPr>
              <a:t>   120736     25         .         .        20        $45</a:t>
            </a:r>
          </a:p>
          <a:p>
            <a:pPr eaLnBrk="1" hangingPunct="1">
              <a:spcBef>
                <a:spcPct val="20000"/>
              </a:spcBef>
              <a:buClr>
                <a:schemeClr val="tx1"/>
              </a:buClr>
              <a:buFont typeface="Monotype Sorts" pitchFamily="2" charset="2"/>
              <a:buNone/>
              <a:defRPr/>
            </a:pPr>
            <a:r>
              <a:rPr lang="en-US" sz="1600" b="1" kern="0" dirty="0">
                <a:solidFill>
                  <a:srgbClr val="000000"/>
                </a:solidFill>
                <a:latin typeface="SAS Monospace"/>
              </a:rPr>
              <a:t>   120759     15        20         5         .        $40</a:t>
            </a:r>
          </a:p>
          <a:p>
            <a:pPr eaLnBrk="1" hangingPunct="1">
              <a:spcBef>
                <a:spcPct val="20000"/>
              </a:spcBef>
              <a:buClr>
                <a:schemeClr val="tx1"/>
              </a:buClr>
              <a:buFont typeface="Monotype Sorts" pitchFamily="2" charset="2"/>
              <a:buNone/>
              <a:defRPr/>
            </a:pPr>
            <a:r>
              <a:rPr lang="en-US" sz="1600" b="1" kern="0" dirty="0">
                <a:solidFill>
                  <a:srgbClr val="000000"/>
                </a:solidFill>
                <a:latin typeface="SAS Monospace"/>
              </a:rPr>
              <a:t>   120681     10        10         5        15        $40</a:t>
            </a:r>
          </a:p>
          <a:p>
            <a:pPr eaLnBrk="1" hangingPunct="1">
              <a:spcBef>
                <a:spcPct val="20000"/>
              </a:spcBef>
              <a:buClr>
                <a:schemeClr val="tx1"/>
              </a:buClr>
              <a:buFont typeface="Monotype Sorts" pitchFamily="2" charset="2"/>
              <a:buNone/>
              <a:defRPr/>
            </a:pPr>
            <a:r>
              <a:rPr lang="en-US" sz="1600" b="1" kern="0" dirty="0">
                <a:solidFill>
                  <a:srgbClr val="000000"/>
                </a:solidFill>
                <a:latin typeface="SAS Monospace"/>
              </a:rPr>
              <a:t>   120679      .        20         5        15        $40</a:t>
            </a:r>
          </a:p>
          <a:p>
            <a:pPr eaLnBrk="1" hangingPunct="1">
              <a:spcBef>
                <a:spcPct val="20000"/>
              </a:spcBef>
              <a:buClr>
                <a:schemeClr val="tx1"/>
              </a:buClr>
              <a:buFont typeface="Monotype Sorts" pitchFamily="2" charset="2"/>
              <a:buNone/>
              <a:defRPr/>
            </a:pPr>
            <a:r>
              <a:rPr lang="en-US" sz="1600" b="1" kern="0" dirty="0">
                <a:solidFill>
                  <a:srgbClr val="000000"/>
                </a:solidFill>
                <a:latin typeface="SAS Monospace"/>
              </a:rPr>
              <a:t>   120777      5        15         5        15        $40</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Objectives</a:t>
            </a:r>
          </a:p>
        </p:txBody>
      </p:sp>
      <p:sp>
        <p:nvSpPr>
          <p:cNvPr id="7171" name="Rectangle 3"/>
          <p:cNvSpPr>
            <a:spLocks noGrp="1" noChangeArrowheads="1"/>
          </p:cNvSpPr>
          <p:nvPr>
            <p:ph idx="1"/>
          </p:nvPr>
        </p:nvSpPr>
        <p:spPr/>
        <p:txBody>
          <a:bodyPr/>
          <a:lstStyle/>
          <a:p>
            <a:pPr marL="455613" lvl="1" indent="-341313"/>
            <a:r>
              <a:rPr lang="en-US" dirty="0"/>
              <a:t>Display a query’s results in a specified order.</a:t>
            </a:r>
          </a:p>
          <a:p>
            <a:pPr marL="455613" lvl="1" indent="-341313"/>
            <a:r>
              <a:rPr lang="en-US" dirty="0"/>
              <a:t>Use SAS formats, labels, and titles to enhance </a:t>
            </a:r>
            <a:br>
              <a:rPr lang="en-US" dirty="0"/>
            </a:br>
            <a:r>
              <a:rPr lang="en-US" dirty="0"/>
              <a:t>the appearance and usability of a query’s output.</a:t>
            </a:r>
          </a:p>
          <a:p>
            <a:pPr marL="455613" lvl="1" indent="-341313"/>
            <a:r>
              <a:rPr lang="en-US" dirty="0"/>
              <a:t>Use PROC SQL options to control the query’s output.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t>3.03 Quiz</a:t>
            </a:r>
            <a:endParaRPr lang="en-US" dirty="0"/>
          </a:p>
        </p:txBody>
      </p:sp>
      <p:sp>
        <p:nvSpPr>
          <p:cNvPr id="12291" name="Rectangle 3"/>
          <p:cNvSpPr>
            <a:spLocks noGrp="1" noChangeArrowheads="1"/>
          </p:cNvSpPr>
          <p:nvPr>
            <p:ph idx="1"/>
          </p:nvPr>
        </p:nvSpPr>
        <p:spPr/>
        <p:txBody>
          <a:bodyPr/>
          <a:lstStyle/>
          <a:p>
            <a:pPr marL="0" indent="0"/>
            <a:r>
              <a:rPr lang="en-US" dirty="0"/>
              <a:t>The following SELECT statements return the same results.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sz="800" b="1" dirty="0"/>
          </a:p>
          <a:p>
            <a:pPr marL="576263" lvl="1" indent="-461963">
              <a:buClr>
                <a:schemeClr val="tx1"/>
              </a:buClr>
              <a:buSzTx/>
              <a:buFont typeface="Wingdings" pitchFamily="2" charset="2"/>
              <a:buAutoNum type="alphaLcPeriod"/>
            </a:pPr>
            <a:r>
              <a:rPr lang="en-US" dirty="0"/>
              <a:t>True</a:t>
            </a:r>
          </a:p>
          <a:p>
            <a:pPr marL="576263" lvl="1" indent="-461963">
              <a:buClr>
                <a:schemeClr val="tx1"/>
              </a:buClr>
              <a:buSzTx/>
              <a:buFont typeface="Wingdings" pitchFamily="2" charset="2"/>
              <a:buAutoNum type="alphaLcPeriod"/>
            </a:pPr>
            <a:r>
              <a:rPr lang="en-US" dirty="0"/>
              <a:t>False </a:t>
            </a:r>
            <a:endParaRPr lang="en-US" sz="2600" b="1" dirty="0">
              <a:latin typeface="Courier New" pitchFamily="49" charset="0"/>
            </a:endParaRPr>
          </a:p>
        </p:txBody>
      </p:sp>
      <p:sp>
        <p:nvSpPr>
          <p:cNvPr id="5" name="Text Box 2"/>
          <p:cNvSpPr txBox="1">
            <a:spLocks noChangeArrowheads="1"/>
          </p:cNvSpPr>
          <p:nvPr/>
        </p:nvSpPr>
        <p:spPr bwMode="auto">
          <a:xfrm>
            <a:off x="685800" y="1964811"/>
            <a:ext cx="7772400" cy="841256"/>
          </a:xfrm>
          <a:prstGeom prst="rect">
            <a:avLst/>
          </a:prstGeom>
          <a:solidFill>
            <a:srgbClr val="FFFFFF"/>
          </a:solidFill>
          <a:ln w="38100">
            <a:solidFill>
              <a:schemeClr val="tx2"/>
            </a:solidFill>
            <a:miter lim="800000"/>
            <a:headEnd type="none" w="sm" len="sm"/>
            <a:tailEnd type="none" w="sm" len="sm"/>
          </a:ln>
        </p:spPr>
        <p:txBody>
          <a:bodyPr tIns="50800" r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b="1" dirty="0">
                <a:latin typeface="Courier New" pitchFamily="49" charset="0"/>
              </a:rPr>
              <a:t>select sum(Qtr1,Qtr2,Qtr3,Qtr4) </a:t>
            </a:r>
          </a:p>
          <a:p>
            <a:r>
              <a:rPr lang="en-US" b="1" dirty="0">
                <a:latin typeface="Courier New" pitchFamily="49" charset="0"/>
              </a:rPr>
              <a:t>   from orion.employee_donations;</a:t>
            </a:r>
          </a:p>
        </p:txBody>
      </p:sp>
      <p:sp>
        <p:nvSpPr>
          <p:cNvPr id="6" name="Text Box 2"/>
          <p:cNvSpPr txBox="1">
            <a:spLocks noChangeArrowheads="1"/>
          </p:cNvSpPr>
          <p:nvPr/>
        </p:nvSpPr>
        <p:spPr bwMode="auto">
          <a:xfrm>
            <a:off x="685794" y="3082449"/>
            <a:ext cx="7772400" cy="841256"/>
          </a:xfrm>
          <a:prstGeom prst="rect">
            <a:avLst/>
          </a:prstGeom>
          <a:solidFill>
            <a:srgbClr val="FFFFFF"/>
          </a:solidFill>
          <a:ln w="38100">
            <a:solidFill>
              <a:schemeClr val="tx2"/>
            </a:solidFill>
            <a:miter lim="800000"/>
            <a:headEnd type="none" w="sm" len="sm"/>
            <a:tailEnd type="none" w="sm" len="sm"/>
          </a:ln>
        </p:spPr>
        <p:txBody>
          <a:bodyPr tIns="50800" r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b="1" dirty="0">
                <a:latin typeface="Courier New" pitchFamily="49" charset="0"/>
              </a:rPr>
              <a:t>select Qtr1+Qtr2+Qtr3+Qtr4 </a:t>
            </a:r>
          </a:p>
          <a:p>
            <a:r>
              <a:rPr lang="en-US" b="1" dirty="0">
                <a:latin typeface="Courier New" pitchFamily="49" charset="0"/>
              </a:rPr>
              <a:t>   from orion.employee_donations;</a:t>
            </a:r>
          </a:p>
        </p:txBody>
      </p:sp>
      <p:graphicFrame>
        <p:nvGraphicFramePr>
          <p:cNvPr id="7" name="Table 6"/>
          <p:cNvGraphicFramePr>
            <a:graphicFrameLocks noGrp="1"/>
          </p:cNvGraphicFramePr>
          <p:nvPr>
            <p:extLst>
              <p:ext uri="{D42A27DB-BD31-4B8C-83A1-F6EECF244321}">
                <p14:modId xmlns:p14="http://schemas.microsoft.com/office/powerpoint/2010/main" val="2254022080"/>
              </p:ext>
            </p:extLst>
          </p:nvPr>
        </p:nvGraphicFramePr>
        <p:xfrm>
          <a:off x="685800" y="5092700"/>
          <a:ext cx="7772400" cy="1403667"/>
        </p:xfrm>
        <a:graphic>
          <a:graphicData uri="http://schemas.openxmlformats.org/drawingml/2006/table">
            <a:tbl>
              <a:tblPr firstRow="1" bandRow="1">
                <a:tableStyleId>{5C22544A-7EE6-4342-B048-85BDC9FD1C3A}</a:tableStyleId>
              </a:tblPr>
              <a:tblGrid>
                <a:gridCol w="1989909">
                  <a:extLst>
                    <a:ext uri="{9D8B030D-6E8A-4147-A177-3AD203B41FA5}">
                      <a16:colId xmlns:a16="http://schemas.microsoft.com/office/drawing/2014/main" xmlns="" val="20000"/>
                    </a:ext>
                  </a:extLst>
                </a:gridCol>
                <a:gridCol w="1119051">
                  <a:extLst>
                    <a:ext uri="{9D8B030D-6E8A-4147-A177-3AD203B41FA5}">
                      <a16:colId xmlns:a16="http://schemas.microsoft.com/office/drawing/2014/main" xmlns="" val="20001"/>
                    </a:ext>
                  </a:extLst>
                </a:gridCol>
                <a:gridCol w="1554480">
                  <a:extLst>
                    <a:ext uri="{9D8B030D-6E8A-4147-A177-3AD203B41FA5}">
                      <a16:colId xmlns:a16="http://schemas.microsoft.com/office/drawing/2014/main" xmlns="" val="20002"/>
                    </a:ext>
                  </a:extLst>
                </a:gridCol>
                <a:gridCol w="1554480">
                  <a:extLst>
                    <a:ext uri="{9D8B030D-6E8A-4147-A177-3AD203B41FA5}">
                      <a16:colId xmlns:a16="http://schemas.microsoft.com/office/drawing/2014/main" xmlns="" val="20003"/>
                    </a:ext>
                  </a:extLst>
                </a:gridCol>
                <a:gridCol w="1554480">
                  <a:extLst>
                    <a:ext uri="{9D8B030D-6E8A-4147-A177-3AD203B41FA5}">
                      <a16:colId xmlns:a16="http://schemas.microsoft.com/office/drawing/2014/main" xmlns="" val="20004"/>
                    </a:ext>
                  </a:extLst>
                </a:gridCol>
              </a:tblGrid>
              <a:tr h="365760">
                <a:tc gridSpan="5">
                  <a:txBody>
                    <a:bodyPr/>
                    <a:lstStyle/>
                    <a:p>
                      <a:pPr algn="l"/>
                      <a:r>
                        <a:rPr lang="en-US" sz="2400" b="0" i="0" dirty="0">
                          <a:solidFill>
                            <a:srgbClr val="000000"/>
                          </a:solidFill>
                          <a:latin typeface="Arial"/>
                        </a:rPr>
                        <a:t>SAS Data Set</a:t>
                      </a:r>
                    </a:p>
                  </a:txBody>
                  <a:tcPr marL="0" marR="0" marT="0" marB="0" anchor="ctr">
                    <a:lnL w="28575" cmpd="sng">
                      <a:solidFill>
                        <a:srgbClr val="FFFFFF"/>
                      </a:solidFill>
                    </a:lnL>
                    <a:lnR w="28575" cap="flat" cmpd="sng" algn="ctr">
                      <a:solidFill>
                        <a:srgbClr val="FFFFFF"/>
                      </a:solidFill>
                      <a:prstDash val="solid"/>
                      <a:round/>
                      <a:headEnd type="none" w="med" len="med"/>
                      <a:tailEnd type="none" w="med" len="med"/>
                    </a:lnR>
                    <a:lnT w="28575" cmpd="sng">
                      <a:solidFill>
                        <a:srgbClr val="FFFFFF"/>
                      </a:solidFill>
                    </a:lnT>
                    <a:lnB w="12700" cap="flat" cmpd="sng" algn="ctr">
                      <a:solidFill>
                        <a:srgbClr val="000000"/>
                      </a:solidFill>
                      <a:prstDash val="solid"/>
                      <a:round/>
                      <a:headEnd type="none" w="med" len="med"/>
                      <a:tailEnd type="none" w="med" len="med"/>
                    </a:lnB>
                    <a:solidFill>
                      <a:srgbClr val="FFFFFF"/>
                    </a:solidFill>
                  </a:tcPr>
                </a:tc>
                <a:tc hMerge="1">
                  <a:txBody>
                    <a:bodyPr/>
                    <a:lstStyle/>
                    <a:p>
                      <a:pPr algn="ctr"/>
                      <a:endParaRPr lang="en-US" sz="2000" b="1" i="0">
                        <a:solidFill>
                          <a:srgbClr val="000000"/>
                        </a:solidFill>
                        <a:latin typeface="Courier New"/>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mpd="sng">
                      <a:solidFill>
                        <a:srgbClr val="000000"/>
                      </a:solidFill>
                    </a:lnT>
                    <a:lnB w="12700" cmpd="sng">
                      <a:solidFill>
                        <a:srgbClr val="000000"/>
                      </a:solidFill>
                    </a:lnB>
                    <a:solidFill>
                      <a:srgbClr val="FFCC00"/>
                    </a:solidFill>
                  </a:tcPr>
                </a:tc>
                <a:tc hMerge="1">
                  <a:txBody>
                    <a:bodyPr/>
                    <a:lstStyle/>
                    <a:p>
                      <a:pPr algn="ctr"/>
                      <a:endParaRPr lang="en-US" sz="2000" b="1" i="0">
                        <a:solidFill>
                          <a:srgbClr val="000000"/>
                        </a:solidFill>
                        <a:latin typeface="Courier New"/>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mpd="sng">
                      <a:solidFill>
                        <a:srgbClr val="000000"/>
                      </a:solidFill>
                    </a:lnT>
                    <a:lnB w="12700" cmpd="sng">
                      <a:solidFill>
                        <a:srgbClr val="000000"/>
                      </a:solidFill>
                    </a:lnB>
                    <a:solidFill>
                      <a:srgbClr val="FFCC00"/>
                    </a:solidFill>
                  </a:tcPr>
                </a:tc>
                <a:tc hMerge="1">
                  <a:txBody>
                    <a:bodyPr/>
                    <a:lstStyle/>
                    <a:p>
                      <a:pPr algn="ctr"/>
                      <a:endParaRPr lang="en-US" sz="2000" b="1" i="0">
                        <a:solidFill>
                          <a:srgbClr val="000000"/>
                        </a:solidFill>
                        <a:latin typeface="Courier New"/>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mpd="sng">
                      <a:solidFill>
                        <a:srgbClr val="000000"/>
                      </a:solidFill>
                    </a:lnT>
                    <a:lnB w="12700" cmpd="sng">
                      <a:solidFill>
                        <a:srgbClr val="000000"/>
                      </a:solidFill>
                    </a:lnB>
                    <a:solidFill>
                      <a:srgbClr val="FFCC00"/>
                    </a:solidFill>
                  </a:tcPr>
                </a:tc>
                <a:tc hMerge="1">
                  <a:txBody>
                    <a:bodyPr/>
                    <a:lstStyle/>
                    <a:p>
                      <a:pPr algn="ctr"/>
                      <a:endParaRPr lang="en-US" sz="2000" b="1" i="0">
                        <a:solidFill>
                          <a:srgbClr val="000000"/>
                        </a:solidFill>
                        <a:latin typeface="Courier New"/>
                      </a:endParaRPr>
                    </a:p>
                  </a:txBody>
                  <a:tcPr marT="0" marB="0" anchor="ctr">
                    <a:lnL w="12700" cap="flat" cmpd="sng" algn="ctr">
                      <a:solidFill>
                        <a:srgbClr val="000000"/>
                      </a:solidFill>
                      <a:prstDash val="solid"/>
                      <a:round/>
                      <a:headEnd type="none" w="med" len="med"/>
                      <a:tailEnd type="none" w="med" len="med"/>
                    </a:lnL>
                    <a:lnR w="28575" cmpd="sng">
                      <a:solidFill>
                        <a:srgbClr val="000000"/>
                      </a:solidFill>
                    </a:lnR>
                    <a:lnT w="28575" cmpd="sng">
                      <a:solidFill>
                        <a:srgbClr val="000000"/>
                      </a:solidFill>
                    </a:lnT>
                    <a:lnB w="12700" cmpd="sng">
                      <a:solidFill>
                        <a:srgbClr val="000000"/>
                      </a:solidFill>
                    </a:lnB>
                    <a:solidFill>
                      <a:srgbClr val="FFCC00"/>
                    </a:solidFill>
                  </a:tcPr>
                </a:tc>
                <a:extLst>
                  <a:ext uri="{0D108BD9-81ED-4DB2-BD59-A6C34878D82A}">
                    <a16:rowId xmlns:a16="http://schemas.microsoft.com/office/drawing/2014/main" xmlns="" val="10000"/>
                  </a:ext>
                </a:extLst>
              </a:tr>
              <a:tr h="345969">
                <a:tc>
                  <a:txBody>
                    <a:bodyPr/>
                    <a:lstStyle/>
                    <a:p>
                      <a:pPr algn="ctr"/>
                      <a:r>
                        <a:rPr lang="en-US" sz="2000" b="1" i="0" dirty="0">
                          <a:solidFill>
                            <a:srgbClr val="000000"/>
                          </a:solidFill>
                          <a:latin typeface="Arial"/>
                        </a:rPr>
                        <a:t>Employee_ID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ctr"/>
                      <a:r>
                        <a:rPr lang="en-US" sz="2000" b="1" i="0" dirty="0">
                          <a:solidFill>
                            <a:srgbClr val="000000"/>
                          </a:solidFill>
                          <a:latin typeface="Arial"/>
                        </a:rPr>
                        <a:t> Qtr1</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ctr"/>
                      <a:r>
                        <a:rPr lang="en-US" sz="2000" b="1" i="0" dirty="0">
                          <a:solidFill>
                            <a:srgbClr val="000000"/>
                          </a:solidFill>
                          <a:latin typeface="Arial"/>
                        </a:rPr>
                        <a:t>Qtr2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ctr"/>
                      <a:r>
                        <a:rPr lang="en-US" sz="2000" b="1" i="0" dirty="0">
                          <a:solidFill>
                            <a:srgbClr val="000000"/>
                          </a:solidFill>
                          <a:latin typeface="Arial"/>
                        </a:rPr>
                        <a:t>Qtr3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ctr"/>
                      <a:r>
                        <a:rPr lang="en-US" sz="2000" b="1" i="0" dirty="0">
                          <a:solidFill>
                            <a:srgbClr val="000000"/>
                          </a:solidFill>
                          <a:latin typeface="Arial"/>
                        </a:rPr>
                        <a:t>Qtr4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extLst>
                  <a:ext uri="{0D108BD9-81ED-4DB2-BD59-A6C34878D82A}">
                    <a16:rowId xmlns:a16="http://schemas.microsoft.com/office/drawing/2014/main" xmlns="" val="10001"/>
                  </a:ext>
                </a:extLst>
              </a:tr>
              <a:tr h="345969">
                <a:tc>
                  <a:txBody>
                    <a:bodyPr/>
                    <a:lstStyle/>
                    <a:p>
                      <a:pPr algn="r"/>
                      <a:r>
                        <a:rPr lang="en-US" sz="2000" b="0" kern="0" dirty="0">
                          <a:solidFill>
                            <a:srgbClr val="000000"/>
                          </a:solidFill>
                          <a:latin typeface="Arial"/>
                        </a:rPr>
                        <a:t>120736</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25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20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xmlns="" val="10002"/>
                  </a:ext>
                </a:extLst>
              </a:tr>
              <a:tr h="345969">
                <a:tc>
                  <a:txBody>
                    <a:bodyPr/>
                    <a:lstStyle/>
                    <a:p>
                      <a:pPr algn="r"/>
                      <a:r>
                        <a:rPr lang="en-US" sz="2000" b="0" kern="0" dirty="0">
                          <a:solidFill>
                            <a:srgbClr val="000000"/>
                          </a:solidFill>
                          <a:latin typeface="Arial"/>
                        </a:rPr>
                        <a:t>120759</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15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20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xmlns="" val="10003"/>
                  </a:ext>
                </a:extLst>
              </a:tr>
            </a:tbl>
          </a:graphicData>
        </a:graphic>
      </p:graphicFrame>
    </p:spTree>
    <p:custDataLst>
      <p:tags r:id="rId1"/>
    </p:custDataLst>
    <p:extLst>
      <p:ext uri="{BB962C8B-B14F-4D97-AF65-F5344CB8AC3E}">
        <p14:creationId xmlns:p14="http://schemas.microsoft.com/office/powerpoint/2010/main" val="6650036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t>3.03 Quiz </a:t>
            </a:r>
            <a:r>
              <a:rPr lang="en-US" dirty="0"/>
              <a:t>– Correct Answer</a:t>
            </a:r>
          </a:p>
        </p:txBody>
      </p:sp>
      <p:sp>
        <p:nvSpPr>
          <p:cNvPr id="12291" name="Rectangle 3"/>
          <p:cNvSpPr>
            <a:spLocks noGrp="1" noChangeArrowheads="1"/>
          </p:cNvSpPr>
          <p:nvPr>
            <p:ph idx="1"/>
          </p:nvPr>
        </p:nvSpPr>
        <p:spPr/>
        <p:txBody>
          <a:bodyPr/>
          <a:lstStyle/>
          <a:p>
            <a:pPr marL="0" indent="0"/>
            <a:r>
              <a:rPr lang="en-US" dirty="0"/>
              <a:t>The following SELECT statements return the same results.</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sz="800" b="1" dirty="0"/>
          </a:p>
          <a:p>
            <a:pPr marL="576263" lvl="1" indent="-461963">
              <a:buClr>
                <a:schemeClr val="tx1"/>
              </a:buClr>
              <a:buSzTx/>
              <a:buFont typeface="Wingdings" pitchFamily="2" charset="2"/>
              <a:buAutoNum type="alphaLcPeriod"/>
            </a:pPr>
            <a:r>
              <a:rPr lang="en-US" dirty="0"/>
              <a:t>True</a:t>
            </a:r>
          </a:p>
          <a:p>
            <a:pPr marL="576263" lvl="1" indent="-461963">
              <a:buClr>
                <a:schemeClr val="tx1"/>
              </a:buClr>
              <a:buSzTx/>
              <a:buFont typeface="Wingdings" pitchFamily="2" charset="2"/>
              <a:buAutoNum type="alphaLcPeriod"/>
            </a:pPr>
            <a:r>
              <a:rPr lang="en-US" dirty="0"/>
              <a:t>False </a:t>
            </a:r>
            <a:endParaRPr lang="en-US" sz="2600" b="1" dirty="0">
              <a:latin typeface="Courier New" pitchFamily="49" charset="0"/>
            </a:endParaRPr>
          </a:p>
          <a:p>
            <a:pPr marL="114300" lvl="1" indent="0">
              <a:buClr>
                <a:schemeClr val="tx1"/>
              </a:buClr>
              <a:buSzTx/>
              <a:buNone/>
            </a:pPr>
            <a:endParaRPr lang="en-US" sz="1400" b="1" dirty="0">
              <a:latin typeface="Courier New" pitchFamily="49" charset="0"/>
            </a:endParaRPr>
          </a:p>
          <a:p>
            <a:pPr marL="0" lvl="1" indent="0">
              <a:buClr>
                <a:schemeClr val="tx1"/>
              </a:buClr>
              <a:buSzTx/>
              <a:buNone/>
            </a:pPr>
            <a:r>
              <a:rPr lang="en-US" sz="2600" b="1" dirty="0"/>
              <a:t>The addition operator returns a missing value </a:t>
            </a:r>
            <a:br>
              <a:rPr lang="en-US" sz="2600" b="1" dirty="0"/>
            </a:br>
            <a:r>
              <a:rPr lang="en-US" sz="2600" b="1" dirty="0"/>
              <a:t>if any operand is missing.</a:t>
            </a:r>
          </a:p>
        </p:txBody>
      </p:sp>
      <p:sp>
        <p:nvSpPr>
          <p:cNvPr id="5" name="Text Box 2"/>
          <p:cNvSpPr txBox="1">
            <a:spLocks noChangeArrowheads="1"/>
          </p:cNvSpPr>
          <p:nvPr/>
        </p:nvSpPr>
        <p:spPr bwMode="auto">
          <a:xfrm>
            <a:off x="685800" y="1964811"/>
            <a:ext cx="7772400" cy="841256"/>
          </a:xfrm>
          <a:prstGeom prst="rect">
            <a:avLst/>
          </a:prstGeom>
          <a:solidFill>
            <a:srgbClr val="FFFFFF"/>
          </a:solidFill>
          <a:ln w="38100">
            <a:solidFill>
              <a:schemeClr val="tx2"/>
            </a:solidFill>
            <a:miter lim="800000"/>
            <a:headEnd type="none" w="sm" len="sm"/>
            <a:tailEnd type="none" w="sm" len="sm"/>
          </a:ln>
        </p:spPr>
        <p:txBody>
          <a:bodyPr tIns="50800" r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b="1" dirty="0">
                <a:latin typeface="Courier New" pitchFamily="49" charset="0"/>
              </a:rPr>
              <a:t>select sum(Qtr1,Qtr2,Qtr3,Qtr4) </a:t>
            </a:r>
          </a:p>
          <a:p>
            <a:r>
              <a:rPr lang="en-US" b="1" dirty="0">
                <a:latin typeface="Courier New" pitchFamily="49" charset="0"/>
              </a:rPr>
              <a:t>   from orion.employee_donations;</a:t>
            </a:r>
          </a:p>
        </p:txBody>
      </p:sp>
      <p:sp>
        <p:nvSpPr>
          <p:cNvPr id="6" name="Text Box 2"/>
          <p:cNvSpPr txBox="1">
            <a:spLocks noChangeArrowheads="1"/>
          </p:cNvSpPr>
          <p:nvPr/>
        </p:nvSpPr>
        <p:spPr bwMode="auto">
          <a:xfrm>
            <a:off x="685794" y="3082449"/>
            <a:ext cx="7772400" cy="841256"/>
          </a:xfrm>
          <a:prstGeom prst="rect">
            <a:avLst/>
          </a:prstGeom>
          <a:solidFill>
            <a:srgbClr val="FFFFFF"/>
          </a:solidFill>
          <a:ln w="38100">
            <a:solidFill>
              <a:schemeClr val="tx2"/>
            </a:solidFill>
            <a:miter lim="800000"/>
            <a:headEnd type="none" w="sm" len="sm"/>
            <a:tailEnd type="none" w="sm" len="sm"/>
          </a:ln>
        </p:spPr>
        <p:txBody>
          <a:bodyPr tIns="50800" r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b="1" dirty="0">
                <a:latin typeface="Courier New" pitchFamily="49" charset="0"/>
              </a:rPr>
              <a:t>select Qtr1+Qtr2+Qtr3+Qtr4 </a:t>
            </a:r>
          </a:p>
          <a:p>
            <a:r>
              <a:rPr lang="en-US" b="1" dirty="0">
                <a:latin typeface="Courier New" pitchFamily="49" charset="0"/>
              </a:rPr>
              <a:t>   from orion.employee_donations;</a:t>
            </a:r>
          </a:p>
        </p:txBody>
      </p:sp>
      <p:sp>
        <p:nvSpPr>
          <p:cNvPr id="2" name="Oval 1"/>
          <p:cNvSpPr/>
          <p:nvPr/>
        </p:nvSpPr>
        <p:spPr bwMode="auto">
          <a:xfrm>
            <a:off x="647141" y="4511675"/>
            <a:ext cx="476250" cy="476250"/>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none" lIns="88900" tIns="88900" rIns="88900" bIns="88900" numCol="1" rtlCol="0" anchor="ctr" anchorCtr="0" compatLnSpc="1">
            <a:prstTxWarp prst="textNoShape">
              <a:avLst/>
            </a:prstTxWarp>
            <a:noAutofit/>
          </a:bodyPr>
          <a:lstStyle/>
          <a:p>
            <a:r>
              <a:rPr lang="en-US" sz="2000" dirty="0">
                <a:solidFill>
                  <a:srgbClr val="000000"/>
                </a:solidFill>
              </a:rPr>
              <a:t> </a:t>
            </a:r>
          </a:p>
        </p:txBody>
      </p:sp>
    </p:spTree>
    <p:custDataLst>
      <p:tags r:id="rId1"/>
    </p:custDataLst>
    <p:extLst>
      <p:ext uri="{BB962C8B-B14F-4D97-AF65-F5344CB8AC3E}">
        <p14:creationId xmlns:p14="http://schemas.microsoft.com/office/powerpoint/2010/main" val="38890825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sashq\root\dept\PSD\GRAPHICS\Illustrations\Backgrounds\soft_blue_ova_horizl_smb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334" y="1879588"/>
            <a:ext cx="8458200" cy="3539067"/>
          </a:xfrm>
          <a:prstGeom prst="rect">
            <a:avLst/>
          </a:prstGeom>
          <a:noFill/>
          <a:extLst>
            <a:ext uri="{909E8E84-426E-40DD-AFC4-6F175D3DCCD1}">
              <a14:hiddenFill xmlns:a14="http://schemas.microsoft.com/office/drawing/2010/main">
                <a:solidFill>
                  <a:srgbClr val="FFFFFF"/>
                </a:solidFill>
              </a14:hiddenFill>
            </a:ext>
          </a:extLst>
        </p:spPr>
      </p:pic>
      <p:sp>
        <p:nvSpPr>
          <p:cNvPr id="39938" name="Rectangle 2"/>
          <p:cNvSpPr>
            <a:spLocks noGrp="1" noChangeArrowheads="1"/>
          </p:cNvSpPr>
          <p:nvPr>
            <p:ph type="title"/>
          </p:nvPr>
        </p:nvSpPr>
        <p:spPr/>
        <p:txBody>
          <a:bodyPr/>
          <a:lstStyle/>
          <a:p>
            <a:r>
              <a:rPr lang="en-US" dirty="0"/>
              <a:t>Business Scenario</a:t>
            </a:r>
          </a:p>
        </p:txBody>
      </p:sp>
      <p:sp>
        <p:nvSpPr>
          <p:cNvPr id="39939" name="Rectangle 3"/>
          <p:cNvSpPr>
            <a:spLocks noGrp="1" noChangeArrowheads="1"/>
          </p:cNvSpPr>
          <p:nvPr>
            <p:ph idx="1"/>
          </p:nvPr>
        </p:nvSpPr>
        <p:spPr>
          <a:xfrm>
            <a:off x="685800" y="1071563"/>
            <a:ext cx="7891463" cy="3043237"/>
          </a:xfrm>
        </p:spPr>
        <p:txBody>
          <a:bodyPr/>
          <a:lstStyle/>
          <a:p>
            <a:pPr marL="0" indent="0"/>
            <a:r>
              <a:rPr lang="en-US" dirty="0"/>
              <a:t>Management requested a report containing the total contributions for all employees in the first quarter.</a:t>
            </a:r>
          </a:p>
          <a:p>
            <a:pPr marL="0" indent="0"/>
            <a:endParaRPr lang="en-US" dirty="0"/>
          </a:p>
        </p:txBody>
      </p:sp>
      <p:sp>
        <p:nvSpPr>
          <p:cNvPr id="39941" name="Text Box 5"/>
          <p:cNvSpPr txBox="1">
            <a:spLocks noChangeArrowheads="1"/>
          </p:cNvSpPr>
          <p:nvPr/>
        </p:nvSpPr>
        <p:spPr bwMode="auto">
          <a:xfrm>
            <a:off x="1600200" y="3189288"/>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pic>
        <p:nvPicPr>
          <p:cNvPr id="39942" name="Picture 7" descr="L:\graphics\datas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546350"/>
            <a:ext cx="13335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23" descr="L:\graphics\procste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7030" y="2910162"/>
            <a:ext cx="126682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6" name="TextBox 3"/>
          <p:cNvSpPr txBox="1">
            <a:spLocks noChangeArrowheads="1"/>
          </p:cNvSpPr>
          <p:nvPr/>
        </p:nvSpPr>
        <p:spPr bwMode="auto">
          <a:xfrm>
            <a:off x="3415268" y="2581964"/>
            <a:ext cx="1510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sz="2000" dirty="0"/>
              <a:t>PROC SQL</a:t>
            </a:r>
          </a:p>
        </p:txBody>
      </p:sp>
      <p:sp>
        <p:nvSpPr>
          <p:cNvPr id="39947" name="TextBox 4"/>
          <p:cNvSpPr txBox="1">
            <a:spLocks noChangeArrowheads="1"/>
          </p:cNvSpPr>
          <p:nvPr/>
        </p:nvSpPr>
        <p:spPr bwMode="auto">
          <a:xfrm>
            <a:off x="5993296" y="2097055"/>
            <a:ext cx="28611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dirty="0"/>
              <a:t>Desired Results</a:t>
            </a:r>
          </a:p>
        </p:txBody>
      </p:sp>
      <p:sp>
        <p:nvSpPr>
          <p:cNvPr id="39948" name="TextBox 2"/>
          <p:cNvSpPr txBox="1">
            <a:spLocks noChangeArrowheads="1"/>
          </p:cNvSpPr>
          <p:nvPr/>
        </p:nvSpPr>
        <p:spPr bwMode="auto">
          <a:xfrm>
            <a:off x="-14641" y="2245183"/>
            <a:ext cx="34483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sz="2000" b="1" dirty="0"/>
              <a:t>orion.employee_donations</a:t>
            </a:r>
          </a:p>
        </p:txBody>
      </p:sp>
      <p:sp>
        <p:nvSpPr>
          <p:cNvPr id="39952" name="Text Box 9"/>
          <p:cNvSpPr txBox="1">
            <a:spLocks noChangeArrowheads="1"/>
          </p:cNvSpPr>
          <p:nvPr/>
        </p:nvSpPr>
        <p:spPr bwMode="auto">
          <a:xfrm>
            <a:off x="5999646" y="2501900"/>
            <a:ext cx="2855913" cy="1663700"/>
          </a:xfrm>
          <a:prstGeom prst="rect">
            <a:avLst/>
          </a:prstGeom>
          <a:solidFill>
            <a:srgbClr val="FFFFFF"/>
          </a:solidFill>
          <a:ln w="38100">
            <a:solidFill>
              <a:schemeClr val="tx2"/>
            </a:solidFill>
            <a:miter lim="800000"/>
            <a:headEnd type="none" w="sm" len="sm"/>
            <a:tailEnd type="none" w="sm" len="sm"/>
          </a:ln>
        </p:spPr>
        <p:txBody>
          <a:bodyPr t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fr-FR" sz="2000" b="1" dirty="0">
                <a:solidFill>
                  <a:srgbClr val="000000"/>
                </a:solidFill>
                <a:latin typeface="SAS Monospace" pitchFamily="49" charset="0"/>
              </a:rPr>
              <a:t> Total</a:t>
            </a:r>
          </a:p>
          <a:p>
            <a:pPr algn="ctr"/>
            <a:r>
              <a:rPr lang="fr-FR" sz="2000" b="1" dirty="0">
                <a:solidFill>
                  <a:srgbClr val="000000"/>
                </a:solidFill>
                <a:latin typeface="SAS Monospace" pitchFamily="49" charset="0"/>
              </a:rPr>
              <a:t>Quarter 1</a:t>
            </a:r>
          </a:p>
          <a:p>
            <a:pPr algn="ctr"/>
            <a:r>
              <a:rPr lang="fr-FR" sz="2000" b="1" dirty="0">
                <a:solidFill>
                  <a:srgbClr val="000000"/>
                </a:solidFill>
                <a:latin typeface="SAS Monospace" pitchFamily="49" charset="0"/>
              </a:rPr>
              <a:t>Donations</a:t>
            </a:r>
          </a:p>
          <a:p>
            <a:pPr algn="ctr"/>
            <a:r>
              <a:rPr lang="fr-FR" sz="2000" b="1" dirty="0">
                <a:solidFill>
                  <a:srgbClr val="000000"/>
                </a:solidFill>
                <a:latin typeface="SAS Monospace" pitchFamily="49" charset="0"/>
              </a:rPr>
              <a:t>ƒƒƒƒƒƒƒƒƒ</a:t>
            </a:r>
          </a:p>
          <a:p>
            <a:pPr algn="ctr"/>
            <a:r>
              <a:rPr lang="fr-FR" sz="2000" b="1" dirty="0">
                <a:solidFill>
                  <a:srgbClr val="000000"/>
                </a:solidFill>
                <a:latin typeface="SAS Monospace" pitchFamily="49" charset="0"/>
              </a:rPr>
              <a:t>     1515</a:t>
            </a:r>
          </a:p>
        </p:txBody>
      </p:sp>
      <p:pic>
        <p:nvPicPr>
          <p:cNvPr id="18" name="Picture 2" descr="\\sashq\root\dept\PSD\GRAPHICS\Illustrations\Arrows\arrow_bl_lef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2487681" y="3162988"/>
            <a:ext cx="428625" cy="238125"/>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19" name="Picture 2" descr="\\sashq\root\dept\PSD\GRAPHICS\Illustrations\Arrows\arrow_bl_lef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5125011" y="3162988"/>
            <a:ext cx="428625" cy="238125"/>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038619358"/>
              </p:ext>
            </p:extLst>
          </p:nvPr>
        </p:nvGraphicFramePr>
        <p:xfrm>
          <a:off x="684213" y="3221038"/>
          <a:ext cx="7772400" cy="2441574"/>
        </p:xfrm>
        <a:graphic>
          <a:graphicData uri="http://schemas.openxmlformats.org/drawingml/2006/table">
            <a:tbl>
              <a:tblPr firstRow="1" bandRow="1">
                <a:tableStyleId>{5C22544A-7EE6-4342-B048-85BDC9FD1C3A}</a:tableStyleId>
              </a:tblPr>
              <a:tblGrid>
                <a:gridCol w="1989909">
                  <a:extLst>
                    <a:ext uri="{9D8B030D-6E8A-4147-A177-3AD203B41FA5}">
                      <a16:colId xmlns:a16="http://schemas.microsoft.com/office/drawing/2014/main" xmlns="" val="20000"/>
                    </a:ext>
                  </a:extLst>
                </a:gridCol>
                <a:gridCol w="1119051">
                  <a:extLst>
                    <a:ext uri="{9D8B030D-6E8A-4147-A177-3AD203B41FA5}">
                      <a16:colId xmlns:a16="http://schemas.microsoft.com/office/drawing/2014/main" xmlns="" val="20001"/>
                    </a:ext>
                  </a:extLst>
                </a:gridCol>
                <a:gridCol w="1554480">
                  <a:extLst>
                    <a:ext uri="{9D8B030D-6E8A-4147-A177-3AD203B41FA5}">
                      <a16:colId xmlns:a16="http://schemas.microsoft.com/office/drawing/2014/main" xmlns="" val="20002"/>
                    </a:ext>
                  </a:extLst>
                </a:gridCol>
                <a:gridCol w="1554480">
                  <a:extLst>
                    <a:ext uri="{9D8B030D-6E8A-4147-A177-3AD203B41FA5}">
                      <a16:colId xmlns:a16="http://schemas.microsoft.com/office/drawing/2014/main" xmlns="" val="20003"/>
                    </a:ext>
                  </a:extLst>
                </a:gridCol>
                <a:gridCol w="1554480">
                  <a:extLst>
                    <a:ext uri="{9D8B030D-6E8A-4147-A177-3AD203B41FA5}">
                      <a16:colId xmlns:a16="http://schemas.microsoft.com/office/drawing/2014/main" xmlns="" val="20004"/>
                    </a:ext>
                  </a:extLst>
                </a:gridCol>
              </a:tblGrid>
              <a:tr h="365760">
                <a:tc gridSpan="5">
                  <a:txBody>
                    <a:bodyPr/>
                    <a:lstStyle/>
                    <a:p>
                      <a:pPr algn="l"/>
                      <a:r>
                        <a:rPr lang="en-US" sz="2400" b="0" i="0" dirty="0">
                          <a:solidFill>
                            <a:srgbClr val="000000"/>
                          </a:solidFill>
                          <a:latin typeface="Arial"/>
                        </a:rPr>
                        <a:t>SAS Data Set</a:t>
                      </a:r>
                    </a:p>
                  </a:txBody>
                  <a:tcPr marL="0" marR="0" marT="0" marB="0" anchor="ctr">
                    <a:lnL w="28575" cmpd="sng">
                      <a:solidFill>
                        <a:srgbClr val="FFFFFF"/>
                      </a:solidFill>
                    </a:lnL>
                    <a:lnR w="28575" cap="flat" cmpd="sng" algn="ctr">
                      <a:solidFill>
                        <a:srgbClr val="FFFFFF"/>
                      </a:solidFill>
                      <a:prstDash val="solid"/>
                      <a:round/>
                      <a:headEnd type="none" w="med" len="med"/>
                      <a:tailEnd type="none" w="med" len="med"/>
                    </a:lnR>
                    <a:lnT w="28575" cmpd="sng">
                      <a:solidFill>
                        <a:srgbClr val="FFFFFF"/>
                      </a:solidFill>
                    </a:lnT>
                    <a:lnB w="12700" cap="flat" cmpd="sng" algn="ctr">
                      <a:solidFill>
                        <a:srgbClr val="000000"/>
                      </a:solidFill>
                      <a:prstDash val="solid"/>
                      <a:round/>
                      <a:headEnd type="none" w="med" len="med"/>
                      <a:tailEnd type="none" w="med" len="med"/>
                    </a:lnB>
                    <a:solidFill>
                      <a:srgbClr val="FFFFFF"/>
                    </a:solidFill>
                  </a:tcPr>
                </a:tc>
                <a:tc hMerge="1">
                  <a:txBody>
                    <a:bodyPr/>
                    <a:lstStyle/>
                    <a:p>
                      <a:pPr algn="ctr"/>
                      <a:endParaRPr lang="en-US" sz="2000" b="1" i="0">
                        <a:solidFill>
                          <a:srgbClr val="000000"/>
                        </a:solidFill>
                        <a:latin typeface="Courier New"/>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mpd="sng">
                      <a:solidFill>
                        <a:srgbClr val="000000"/>
                      </a:solidFill>
                    </a:lnT>
                    <a:lnB w="12700" cmpd="sng">
                      <a:solidFill>
                        <a:srgbClr val="000000"/>
                      </a:solidFill>
                    </a:lnB>
                    <a:solidFill>
                      <a:srgbClr val="FFCC00"/>
                    </a:solidFill>
                  </a:tcPr>
                </a:tc>
                <a:tc hMerge="1">
                  <a:txBody>
                    <a:bodyPr/>
                    <a:lstStyle/>
                    <a:p>
                      <a:pPr algn="ctr"/>
                      <a:endParaRPr lang="en-US" sz="2000" b="1" i="0">
                        <a:solidFill>
                          <a:srgbClr val="000000"/>
                        </a:solidFill>
                        <a:latin typeface="Courier New"/>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mpd="sng">
                      <a:solidFill>
                        <a:srgbClr val="000000"/>
                      </a:solidFill>
                    </a:lnT>
                    <a:lnB w="12700" cmpd="sng">
                      <a:solidFill>
                        <a:srgbClr val="000000"/>
                      </a:solidFill>
                    </a:lnB>
                    <a:solidFill>
                      <a:srgbClr val="FFCC00"/>
                    </a:solidFill>
                  </a:tcPr>
                </a:tc>
                <a:tc hMerge="1">
                  <a:txBody>
                    <a:bodyPr/>
                    <a:lstStyle/>
                    <a:p>
                      <a:pPr algn="ctr"/>
                      <a:endParaRPr lang="en-US" sz="2000" b="1" i="0">
                        <a:solidFill>
                          <a:srgbClr val="000000"/>
                        </a:solidFill>
                        <a:latin typeface="Courier New"/>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mpd="sng">
                      <a:solidFill>
                        <a:srgbClr val="000000"/>
                      </a:solidFill>
                    </a:lnT>
                    <a:lnB w="12700" cmpd="sng">
                      <a:solidFill>
                        <a:srgbClr val="000000"/>
                      </a:solidFill>
                    </a:lnB>
                    <a:solidFill>
                      <a:srgbClr val="FFCC00"/>
                    </a:solidFill>
                  </a:tcPr>
                </a:tc>
                <a:tc hMerge="1">
                  <a:txBody>
                    <a:bodyPr/>
                    <a:lstStyle/>
                    <a:p>
                      <a:pPr algn="ctr"/>
                      <a:endParaRPr lang="en-US" sz="2000" b="1" i="0">
                        <a:solidFill>
                          <a:srgbClr val="000000"/>
                        </a:solidFill>
                        <a:latin typeface="Courier New"/>
                      </a:endParaRPr>
                    </a:p>
                  </a:txBody>
                  <a:tcPr marT="0" marB="0" anchor="ctr">
                    <a:lnL w="12700" cap="flat" cmpd="sng" algn="ctr">
                      <a:solidFill>
                        <a:srgbClr val="000000"/>
                      </a:solidFill>
                      <a:prstDash val="solid"/>
                      <a:round/>
                      <a:headEnd type="none" w="med" len="med"/>
                      <a:tailEnd type="none" w="med" len="med"/>
                    </a:lnL>
                    <a:lnR w="28575" cmpd="sng">
                      <a:solidFill>
                        <a:srgbClr val="000000"/>
                      </a:solidFill>
                    </a:lnR>
                    <a:lnT w="28575" cmpd="sng">
                      <a:solidFill>
                        <a:srgbClr val="000000"/>
                      </a:solidFill>
                    </a:lnT>
                    <a:lnB w="12700" cmpd="sng">
                      <a:solidFill>
                        <a:srgbClr val="000000"/>
                      </a:solidFill>
                    </a:lnB>
                    <a:solidFill>
                      <a:srgbClr val="FFCC00"/>
                    </a:solidFill>
                  </a:tcPr>
                </a:tc>
                <a:extLst>
                  <a:ext uri="{0D108BD9-81ED-4DB2-BD59-A6C34878D82A}">
                    <a16:rowId xmlns:a16="http://schemas.microsoft.com/office/drawing/2014/main" xmlns="" val="10000"/>
                  </a:ext>
                </a:extLst>
              </a:tr>
              <a:tr h="345969">
                <a:tc>
                  <a:txBody>
                    <a:bodyPr/>
                    <a:lstStyle/>
                    <a:p>
                      <a:pPr algn="ctr"/>
                      <a:r>
                        <a:rPr lang="en-US" sz="2000" b="1" i="0" dirty="0">
                          <a:solidFill>
                            <a:srgbClr val="000000"/>
                          </a:solidFill>
                          <a:latin typeface="Arial"/>
                        </a:rPr>
                        <a:t>Employee_ID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ctr"/>
                      <a:r>
                        <a:rPr lang="en-US" sz="2000" b="1" i="0" dirty="0">
                          <a:solidFill>
                            <a:srgbClr val="000000"/>
                          </a:solidFill>
                          <a:latin typeface="Arial"/>
                        </a:rPr>
                        <a:t> Qtr1</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ctr"/>
                      <a:r>
                        <a:rPr lang="en-US" sz="2000" b="1" i="0" dirty="0">
                          <a:solidFill>
                            <a:srgbClr val="000000"/>
                          </a:solidFill>
                          <a:latin typeface="Arial"/>
                        </a:rPr>
                        <a:t>Qtr2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ctr"/>
                      <a:r>
                        <a:rPr lang="en-US" sz="2000" b="1" i="0" dirty="0">
                          <a:solidFill>
                            <a:srgbClr val="000000"/>
                          </a:solidFill>
                          <a:latin typeface="Arial"/>
                        </a:rPr>
                        <a:t>Qtr3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ctr"/>
                      <a:r>
                        <a:rPr lang="en-US" sz="2000" b="1" i="0" dirty="0">
                          <a:solidFill>
                            <a:srgbClr val="000000"/>
                          </a:solidFill>
                          <a:latin typeface="Arial"/>
                        </a:rPr>
                        <a:t>Qtr4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extLst>
                  <a:ext uri="{0D108BD9-81ED-4DB2-BD59-A6C34878D82A}">
                    <a16:rowId xmlns:a16="http://schemas.microsoft.com/office/drawing/2014/main" xmlns="" val="10001"/>
                  </a:ext>
                </a:extLst>
              </a:tr>
              <a:tr h="345969">
                <a:tc>
                  <a:txBody>
                    <a:bodyPr/>
                    <a:lstStyle/>
                    <a:p>
                      <a:pPr algn="r"/>
                      <a:r>
                        <a:rPr lang="en-US" sz="2000" b="0" kern="0" dirty="0">
                          <a:solidFill>
                            <a:srgbClr val="000000"/>
                          </a:solidFill>
                          <a:latin typeface="Arial"/>
                        </a:rPr>
                        <a:t>120736</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25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20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xmlns="" val="10002"/>
                  </a:ext>
                </a:extLst>
              </a:tr>
              <a:tr h="345969">
                <a:tc>
                  <a:txBody>
                    <a:bodyPr/>
                    <a:lstStyle/>
                    <a:p>
                      <a:pPr algn="r"/>
                      <a:r>
                        <a:rPr lang="en-US" sz="2000" b="0" kern="0" dirty="0">
                          <a:solidFill>
                            <a:srgbClr val="000000"/>
                          </a:solidFill>
                          <a:latin typeface="Arial"/>
                        </a:rPr>
                        <a:t>120759</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15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20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xmlns="" val="10003"/>
                  </a:ext>
                </a:extLst>
              </a:tr>
              <a:tr h="345969">
                <a:tc>
                  <a:txBody>
                    <a:bodyPr/>
                    <a:lstStyle/>
                    <a:p>
                      <a:pPr algn="r"/>
                      <a:r>
                        <a:rPr lang="en-US" sz="2000" b="0" kern="0" dirty="0">
                          <a:solidFill>
                            <a:srgbClr val="000000"/>
                          </a:solidFill>
                          <a:latin typeface="Arial"/>
                        </a:rPr>
                        <a:t>120681</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10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10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15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xmlns="" val="10004"/>
                  </a:ext>
                </a:extLst>
              </a:tr>
              <a:tr h="345969">
                <a:tc>
                  <a:txBody>
                    <a:bodyPr/>
                    <a:lstStyle/>
                    <a:p>
                      <a:pPr algn="r"/>
                      <a:r>
                        <a:rPr lang="en-US" sz="2000" b="0" kern="0" dirty="0">
                          <a:solidFill>
                            <a:srgbClr val="000000"/>
                          </a:solidFill>
                          <a:latin typeface="Arial"/>
                        </a:rPr>
                        <a:t>120679</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20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15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xmlns="" val="10005"/>
                  </a:ext>
                </a:extLst>
              </a:tr>
              <a:tr h="345969">
                <a:tc>
                  <a:txBody>
                    <a:bodyPr/>
                    <a:lstStyle/>
                    <a:p>
                      <a:pPr algn="r"/>
                      <a:r>
                        <a:rPr lang="en-US" sz="2000" b="0" kern="0" dirty="0">
                          <a:solidFill>
                            <a:srgbClr val="000000"/>
                          </a:solidFill>
                          <a:latin typeface="Arial"/>
                        </a:rPr>
                        <a:t>120777                               </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15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15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xmlns="" val="10006"/>
                  </a:ext>
                </a:extLst>
              </a:tr>
            </a:tbl>
          </a:graphicData>
        </a:graphic>
      </p:graphicFrame>
      <p:sp>
        <p:nvSpPr>
          <p:cNvPr id="41010" name="Rectangle 18"/>
          <p:cNvSpPr>
            <a:spLocks noGrp="1" noChangeArrowheads="1"/>
          </p:cNvSpPr>
          <p:nvPr>
            <p:ph type="title"/>
          </p:nvPr>
        </p:nvSpPr>
        <p:spPr/>
        <p:txBody>
          <a:bodyPr/>
          <a:lstStyle/>
          <a:p>
            <a:r>
              <a:rPr lang="en-US" dirty="0"/>
              <a:t>Summary Functions: Down a Column</a:t>
            </a:r>
          </a:p>
        </p:txBody>
      </p:sp>
      <p:sp>
        <p:nvSpPr>
          <p:cNvPr id="41011" name="Rectangle 19"/>
          <p:cNvSpPr>
            <a:spLocks noGrp="1" noChangeArrowheads="1"/>
          </p:cNvSpPr>
          <p:nvPr>
            <p:ph idx="1"/>
          </p:nvPr>
        </p:nvSpPr>
        <p:spPr>
          <a:xfrm>
            <a:off x="685800" y="1071563"/>
            <a:ext cx="7848600" cy="1671637"/>
          </a:xfrm>
        </p:spPr>
        <p:txBody>
          <a:bodyPr/>
          <a:lstStyle/>
          <a:p>
            <a:pPr marL="0" indent="0">
              <a:buClrTx/>
            </a:pPr>
            <a:r>
              <a:rPr lang="en-US" dirty="0"/>
              <a:t>For a summary function with a single argument, nonmissing values are totaled down a column.</a:t>
            </a:r>
          </a:p>
          <a:p>
            <a:pPr marL="0" indent="0">
              <a:buClrTx/>
            </a:pPr>
            <a:endParaRPr lang="en-US" dirty="0"/>
          </a:p>
          <a:p>
            <a:pPr marL="0" indent="0">
              <a:buClrTx/>
            </a:pPr>
            <a:endParaRPr lang="en-US" dirty="0"/>
          </a:p>
          <a:p>
            <a:pPr marL="0" indent="0"/>
            <a:r>
              <a:rPr lang="en-US" dirty="0"/>
              <a:t>Partial </a:t>
            </a:r>
            <a:r>
              <a:rPr lang="en-US" b="1" dirty="0"/>
              <a:t>orion.employee_donations</a:t>
            </a:r>
          </a:p>
        </p:txBody>
      </p:sp>
      <p:sp>
        <p:nvSpPr>
          <p:cNvPr id="41013" name="AutoShape 15"/>
          <p:cNvSpPr>
            <a:spLocks noChangeArrowheads="1"/>
          </p:cNvSpPr>
          <p:nvPr/>
        </p:nvSpPr>
        <p:spPr bwMode="auto">
          <a:xfrm>
            <a:off x="3275013" y="3962400"/>
            <a:ext cx="500062" cy="1683026"/>
          </a:xfrm>
          <a:prstGeom prst="roundRect">
            <a:avLst>
              <a:gd name="adj" fmla="val 16667"/>
            </a:avLst>
          </a:prstGeom>
          <a:noFill/>
          <a:ln w="38100">
            <a:solidFill>
              <a:srgbClr val="FF0000"/>
            </a:solidFill>
            <a:round/>
            <a:headEnd type="none" w="med" len="lg"/>
            <a:tailEnd type="none" w="med" len="lg"/>
          </a:ln>
          <a:extLst>
            <a:ext uri="{909E8E84-426E-40DD-AFC4-6F175D3DCCD1}">
              <a14:hiddenFill xmlns:a14="http://schemas.microsoft.com/office/drawing/2010/main">
                <a:solidFill>
                  <a:srgbClr val="FFFFFF"/>
                </a:solidFill>
              </a14:hiddenFill>
            </a:ext>
          </a:extLst>
        </p:spPr>
        <p:txBody>
          <a:bodyPr wrap="none" lIns="88900" tIns="88900" rIns="88900" bIns="88900" anchor="ctr"/>
          <a:lstStyle/>
          <a:p>
            <a:endParaRPr lang="en-US" dirty="0"/>
          </a:p>
        </p:txBody>
      </p:sp>
      <p:sp>
        <p:nvSpPr>
          <p:cNvPr id="41014" name="TextBox 7"/>
          <p:cNvSpPr txBox="1">
            <a:spLocks noChangeArrowheads="1"/>
          </p:cNvSpPr>
          <p:nvPr/>
        </p:nvSpPr>
        <p:spPr bwMode="auto">
          <a:xfrm>
            <a:off x="696913" y="1987550"/>
            <a:ext cx="2017712" cy="508000"/>
          </a:xfrm>
          <a:prstGeom prst="rect">
            <a:avLst/>
          </a:prstGeom>
          <a:solidFill>
            <a:srgbClr val="FFFFFF"/>
          </a:solidFill>
          <a:ln w="38100">
            <a:solidFill>
              <a:schemeClr val="tx2"/>
            </a:solidFill>
            <a:miter lim="800000"/>
            <a:headEnd/>
            <a:tailEnd/>
          </a:ln>
        </p:spPr>
        <p:txBody>
          <a:bodyPr wrap="none" lIns="88900" tIns="88900" rIns="2667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nSpc>
                <a:spcPct val="85000"/>
              </a:lnSpc>
            </a:pPr>
            <a:r>
              <a:rPr lang="en-US" b="1" dirty="0">
                <a:latin typeface="Courier New" pitchFamily="49" charset="0"/>
              </a:rPr>
              <a:t>sum(Qtr1)</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5"/>
          <p:cNvSpPr>
            <a:spLocks noGrp="1" noChangeArrowheads="1"/>
          </p:cNvSpPr>
          <p:nvPr>
            <p:ph type="title"/>
          </p:nvPr>
        </p:nvSpPr>
        <p:spPr/>
        <p:txBody>
          <a:bodyPr/>
          <a:lstStyle/>
          <a:p>
            <a:r>
              <a:rPr lang="en-US" dirty="0"/>
              <a:t>Summary Functions: Down a Column</a:t>
            </a:r>
          </a:p>
        </p:txBody>
      </p:sp>
      <p:sp>
        <p:nvSpPr>
          <p:cNvPr id="41987" name="Rectangle 16"/>
          <p:cNvSpPr>
            <a:spLocks noGrp="1" noChangeArrowheads="1"/>
          </p:cNvSpPr>
          <p:nvPr>
            <p:ph idx="1"/>
          </p:nvPr>
        </p:nvSpPr>
        <p:spPr/>
        <p:txBody>
          <a:bodyPr/>
          <a:lstStyle/>
          <a:p>
            <a:pPr marL="0" indent="0">
              <a:tabLst>
                <a:tab pos="1485900" algn="l"/>
              </a:tabLst>
            </a:pPr>
            <a:r>
              <a:rPr lang="en-US" dirty="0"/>
              <a:t>Calculate the total of all charitable donations in quarter 1.</a:t>
            </a:r>
          </a:p>
          <a:p>
            <a:pPr marL="0" indent="0">
              <a:tabLst>
                <a:tab pos="1485900" algn="l"/>
              </a:tabLst>
            </a:pPr>
            <a:endParaRPr lang="en-US" dirty="0"/>
          </a:p>
          <a:p>
            <a:pPr marL="0" indent="0">
              <a:tabLst>
                <a:tab pos="1485900" algn="l"/>
              </a:tabLst>
            </a:pPr>
            <a:endParaRPr lang="en-US" dirty="0"/>
          </a:p>
          <a:p>
            <a:pPr marL="0" indent="0">
              <a:tabLst>
                <a:tab pos="1485900" algn="l"/>
              </a:tabLst>
            </a:pPr>
            <a:endParaRPr lang="en-US" dirty="0"/>
          </a:p>
          <a:p>
            <a:pPr marL="0" indent="0">
              <a:tabLst>
                <a:tab pos="1485900" algn="l"/>
              </a:tabLst>
            </a:pPr>
            <a:endParaRPr lang="en-US" dirty="0"/>
          </a:p>
          <a:p>
            <a:pPr marL="0" indent="0">
              <a:tabLst>
                <a:tab pos="1485900" algn="l"/>
              </a:tabLst>
            </a:pPr>
            <a:endParaRPr lang="en-US" dirty="0"/>
          </a:p>
          <a:p>
            <a:pPr marL="0" indent="0">
              <a:tabLst>
                <a:tab pos="1485900" algn="l"/>
              </a:tabLst>
            </a:pPr>
            <a:r>
              <a:rPr lang="en-US" dirty="0"/>
              <a:t>PROC SQL Output</a:t>
            </a:r>
          </a:p>
        </p:txBody>
      </p:sp>
      <p:sp>
        <p:nvSpPr>
          <p:cNvPr id="41989" name="Text Box 14"/>
          <p:cNvSpPr txBox="1">
            <a:spLocks noChangeArrowheads="1"/>
          </p:cNvSpPr>
          <p:nvPr/>
        </p:nvSpPr>
        <p:spPr bwMode="auto">
          <a:xfrm>
            <a:off x="685800" y="1766888"/>
            <a:ext cx="7772400" cy="1686103"/>
          </a:xfrm>
          <a:prstGeom prst="rect">
            <a:avLst/>
          </a:prstGeom>
          <a:solidFill>
            <a:srgbClr val="FFFFFF"/>
          </a:solidFill>
          <a:ln w="38100">
            <a:solidFill>
              <a:schemeClr val="tx2"/>
            </a:solidFill>
            <a:miter lim="800000"/>
            <a:headEnd type="none" w="sm" len="sm"/>
            <a:tailEnd type="none" w="sm" len="sm"/>
          </a:ln>
        </p:spPr>
        <p:txBody>
          <a:bodyPr tIns="50800" r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nSpc>
                <a:spcPct val="85000"/>
              </a:lnSpc>
            </a:pPr>
            <a:r>
              <a:rPr lang="en-US" b="1" dirty="0">
                <a:latin typeface="Courier New" pitchFamily="49" charset="0"/>
              </a:rPr>
              <a:t>proc sql;</a:t>
            </a:r>
          </a:p>
          <a:p>
            <a:pPr>
              <a:lnSpc>
                <a:spcPct val="85000"/>
              </a:lnSpc>
            </a:pPr>
            <a:r>
              <a:rPr lang="en-US" b="1" dirty="0">
                <a:latin typeface="Courier New" pitchFamily="49" charset="0"/>
              </a:rPr>
              <a:t>select sum(Qtr1) </a:t>
            </a:r>
          </a:p>
          <a:p>
            <a:pPr>
              <a:lnSpc>
                <a:spcPct val="85000"/>
              </a:lnSpc>
            </a:pPr>
            <a:r>
              <a:rPr lang="en-US" b="1" dirty="0">
                <a:latin typeface="Courier New" pitchFamily="49" charset="0"/>
              </a:rPr>
              <a:t>       'Total Quarter 1 Donations'</a:t>
            </a:r>
          </a:p>
          <a:p>
            <a:pPr>
              <a:lnSpc>
                <a:spcPct val="85000"/>
              </a:lnSpc>
            </a:pPr>
            <a:r>
              <a:rPr lang="en-US" b="1" dirty="0">
                <a:latin typeface="Courier New" pitchFamily="49" charset="0"/>
              </a:rPr>
              <a:t>   from orion.employee_donations;</a:t>
            </a:r>
          </a:p>
          <a:p>
            <a:pPr>
              <a:lnSpc>
                <a:spcPct val="85000"/>
              </a:lnSpc>
            </a:pPr>
            <a:r>
              <a:rPr lang="en-US" b="1" dirty="0">
                <a:latin typeface="Courier New" pitchFamily="49" charset="0"/>
              </a:rPr>
              <a:t>quit;</a:t>
            </a:r>
          </a:p>
        </p:txBody>
      </p:sp>
      <p:sp>
        <p:nvSpPr>
          <p:cNvPr id="41990" name="Text Box 10"/>
          <p:cNvSpPr txBox="1">
            <a:spLocks noChangeArrowheads="1"/>
          </p:cNvSpPr>
          <p:nvPr/>
        </p:nvSpPr>
        <p:spPr bwMode="auto">
          <a:xfrm>
            <a:off x="7948613" y="6324600"/>
            <a:ext cx="9874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s103d07</a:t>
            </a:r>
          </a:p>
        </p:txBody>
      </p:sp>
      <p:sp>
        <p:nvSpPr>
          <p:cNvPr id="40968" name="Text Box 68"/>
          <p:cNvSpPr txBox="1">
            <a:spLocks noChangeArrowheads="1"/>
          </p:cNvSpPr>
          <p:nvPr/>
        </p:nvSpPr>
        <p:spPr bwMode="auto">
          <a:xfrm>
            <a:off x="4451350" y="1635125"/>
            <a:ext cx="2455863" cy="677863"/>
          </a:xfrm>
          <a:prstGeom prst="rect">
            <a:avLst/>
          </a:prstGeom>
          <a:solidFill>
            <a:srgbClr val="CDD9EF"/>
          </a:solidFill>
          <a:ln w="19050">
            <a:solidFill>
              <a:srgbClr val="000000"/>
            </a:solidFill>
            <a:miter lim="800000"/>
            <a:headEnd type="none" w="med" len="lg"/>
            <a:tailEnd type="none" w="med" len="lg"/>
          </a:ln>
          <a:effectLst>
            <a:outerShdw blurRad="50800" dist="107763" dir="2700001" algn="ctr" rotWithShape="0">
              <a:srgbClr val="000000">
                <a:alpha val="40000"/>
              </a:srgbClr>
            </a:outerShdw>
          </a:effectLst>
        </p:spPr>
        <p:txBody>
          <a:bodyPr wrap="none" lIns="88900" tIns="152400" rIns="88900" bIns="1524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defRPr/>
            </a:pPr>
            <a:r>
              <a:rPr lang="en-US" b="1" dirty="0">
                <a:solidFill>
                  <a:srgbClr val="000000"/>
                </a:solidFill>
              </a:rPr>
              <a:t>SUM</a:t>
            </a:r>
            <a:r>
              <a:rPr lang="en-US" dirty="0">
                <a:solidFill>
                  <a:srgbClr val="000000"/>
                </a:solidFill>
              </a:rPr>
              <a:t>(</a:t>
            </a:r>
            <a:r>
              <a:rPr lang="en-US" i="1" dirty="0">
                <a:solidFill>
                  <a:srgbClr val="000000"/>
                </a:solidFill>
              </a:rPr>
              <a:t>argument</a:t>
            </a:r>
            <a:r>
              <a:rPr lang="en-US" dirty="0">
                <a:solidFill>
                  <a:srgbClr val="000000"/>
                </a:solidFill>
              </a:rPr>
              <a:t>) </a:t>
            </a:r>
          </a:p>
        </p:txBody>
      </p:sp>
      <p:sp>
        <p:nvSpPr>
          <p:cNvPr id="41993" name="Rectangle 1"/>
          <p:cNvSpPr>
            <a:spLocks noChangeArrowheads="1"/>
          </p:cNvSpPr>
          <p:nvPr>
            <p:custDataLst>
              <p:tags r:id="rId2"/>
            </p:custDataLst>
          </p:nvPr>
        </p:nvSpPr>
        <p:spPr bwMode="auto">
          <a:xfrm>
            <a:off x="2019300" y="2128838"/>
            <a:ext cx="1643063" cy="311150"/>
          </a:xfrm>
          <a:prstGeom prst="rect">
            <a:avLst/>
          </a:prstGeom>
          <a:solidFill>
            <a:srgbClr val="99CCFF">
              <a:alpha val="50195"/>
            </a:srgbClr>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88900" tIns="88900" rIns="88900" bIns="88900" anchor="ctr"/>
          <a:lstStyle/>
          <a:p>
            <a:pPr algn="ctr"/>
            <a:endParaRPr lang="en-US" dirty="0"/>
          </a:p>
        </p:txBody>
      </p:sp>
      <p:sp>
        <p:nvSpPr>
          <p:cNvPr id="9" name="Text Box 9"/>
          <p:cNvSpPr txBox="1">
            <a:spLocks noChangeArrowheads="1"/>
          </p:cNvSpPr>
          <p:nvPr/>
        </p:nvSpPr>
        <p:spPr bwMode="auto">
          <a:xfrm>
            <a:off x="685800" y="4047471"/>
            <a:ext cx="2855913" cy="1663700"/>
          </a:xfrm>
          <a:prstGeom prst="rect">
            <a:avLst/>
          </a:prstGeom>
          <a:solidFill>
            <a:srgbClr val="FFFFFF"/>
          </a:solidFill>
          <a:ln w="38100">
            <a:solidFill>
              <a:schemeClr val="tx2"/>
            </a:solidFill>
            <a:miter lim="800000"/>
            <a:headEnd type="none" w="sm" len="sm"/>
            <a:tailEnd type="none" w="sm" len="sm"/>
          </a:ln>
        </p:spPr>
        <p:txBody>
          <a:bodyPr t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fr-FR" sz="2000" b="1" dirty="0">
                <a:solidFill>
                  <a:srgbClr val="000000"/>
                </a:solidFill>
                <a:latin typeface="SAS Monospace" pitchFamily="49" charset="0"/>
              </a:rPr>
              <a:t> Total</a:t>
            </a:r>
          </a:p>
          <a:p>
            <a:pPr algn="ctr"/>
            <a:r>
              <a:rPr lang="fr-FR" sz="2000" b="1" dirty="0">
                <a:solidFill>
                  <a:srgbClr val="000000"/>
                </a:solidFill>
                <a:latin typeface="SAS Monospace" pitchFamily="49" charset="0"/>
              </a:rPr>
              <a:t>Quarter 1</a:t>
            </a:r>
          </a:p>
          <a:p>
            <a:pPr algn="ctr"/>
            <a:r>
              <a:rPr lang="fr-FR" sz="2000" b="1" dirty="0">
                <a:solidFill>
                  <a:srgbClr val="000000"/>
                </a:solidFill>
                <a:latin typeface="SAS Monospace" pitchFamily="49" charset="0"/>
              </a:rPr>
              <a:t>Donations</a:t>
            </a:r>
          </a:p>
          <a:p>
            <a:pPr algn="ctr"/>
            <a:r>
              <a:rPr lang="fr-FR" sz="2000" b="1" dirty="0">
                <a:solidFill>
                  <a:srgbClr val="000000"/>
                </a:solidFill>
                <a:latin typeface="SAS Monospace" pitchFamily="49" charset="0"/>
              </a:rPr>
              <a:t>ƒƒƒƒƒƒƒƒƒ</a:t>
            </a:r>
          </a:p>
          <a:p>
            <a:pPr algn="ctr"/>
            <a:r>
              <a:rPr lang="fr-FR" sz="2000" b="1" dirty="0">
                <a:solidFill>
                  <a:srgbClr val="000000"/>
                </a:solidFill>
                <a:latin typeface="SAS Monospace" pitchFamily="49" charset="0"/>
              </a:rPr>
              <a:t>     1515</a:t>
            </a:r>
          </a:p>
        </p:txBody>
      </p:sp>
    </p:spTree>
    <p:custDataLst>
      <p:tags r:id="rId1"/>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Alternative Method: MEANS Procedure</a:t>
            </a:r>
          </a:p>
        </p:txBody>
      </p:sp>
      <p:sp>
        <p:nvSpPr>
          <p:cNvPr id="44035" name="Rectangle 3"/>
          <p:cNvSpPr>
            <a:spLocks noGrp="1" noChangeArrowheads="1"/>
          </p:cNvSpPr>
          <p:nvPr>
            <p:ph idx="1"/>
          </p:nvPr>
        </p:nvSpPr>
        <p:spPr/>
        <p:txBody>
          <a:bodyPr/>
          <a:lstStyle/>
          <a:p>
            <a:pPr marL="0" indent="0">
              <a:tabLst>
                <a:tab pos="1485900" algn="l"/>
              </a:tabLst>
            </a:pPr>
            <a:r>
              <a:rPr lang="en-US" dirty="0"/>
              <a:t>Calculate the total all charitable donations in quarter 1.</a:t>
            </a:r>
          </a:p>
          <a:p>
            <a:pPr marL="0" indent="0">
              <a:tabLst>
                <a:tab pos="1485900" algn="l"/>
              </a:tabLst>
            </a:pPr>
            <a:endParaRPr lang="en-US" dirty="0"/>
          </a:p>
          <a:p>
            <a:pPr marL="0" indent="0">
              <a:spcBef>
                <a:spcPct val="50000"/>
              </a:spcBef>
              <a:buClrTx/>
              <a:buFontTx/>
              <a:buNone/>
              <a:tabLst>
                <a:tab pos="1485900" algn="l"/>
              </a:tabLst>
            </a:pPr>
            <a:endParaRPr lang="en-US" dirty="0"/>
          </a:p>
          <a:p>
            <a:pPr marL="0" indent="0">
              <a:spcBef>
                <a:spcPct val="50000"/>
              </a:spcBef>
              <a:buClrTx/>
              <a:buFontTx/>
              <a:buNone/>
              <a:tabLst>
                <a:tab pos="1485900" algn="l"/>
              </a:tabLst>
            </a:pPr>
            <a:endParaRPr lang="en-US" dirty="0"/>
          </a:p>
          <a:p>
            <a:pPr marL="0" indent="0">
              <a:spcBef>
                <a:spcPct val="50000"/>
              </a:spcBef>
              <a:buClrTx/>
              <a:buFontTx/>
              <a:buNone/>
              <a:tabLst>
                <a:tab pos="1485900" algn="l"/>
              </a:tabLst>
            </a:pPr>
            <a:r>
              <a:rPr lang="en-US" dirty="0"/>
              <a:t>PROC MEANS Output</a:t>
            </a:r>
          </a:p>
        </p:txBody>
      </p:sp>
      <p:sp>
        <p:nvSpPr>
          <p:cNvPr id="44037" name="Text Box 4"/>
          <p:cNvSpPr txBox="1">
            <a:spLocks noChangeArrowheads="1"/>
          </p:cNvSpPr>
          <p:nvPr/>
        </p:nvSpPr>
        <p:spPr bwMode="auto">
          <a:xfrm>
            <a:off x="7948613" y="6324600"/>
            <a:ext cx="9874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s103d07</a:t>
            </a:r>
          </a:p>
        </p:txBody>
      </p:sp>
      <p:sp>
        <p:nvSpPr>
          <p:cNvPr id="44038" name="Text Box 5"/>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sp>
        <p:nvSpPr>
          <p:cNvPr id="44039" name="Text Box 6"/>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sp>
        <p:nvSpPr>
          <p:cNvPr id="44040" name="Text Box 7"/>
          <p:cNvSpPr txBox="1">
            <a:spLocks noChangeArrowheads="1"/>
          </p:cNvSpPr>
          <p:nvPr/>
        </p:nvSpPr>
        <p:spPr bwMode="auto">
          <a:xfrm>
            <a:off x="696913" y="1533525"/>
            <a:ext cx="7761287" cy="1384300"/>
          </a:xfrm>
          <a:prstGeom prst="rect">
            <a:avLst/>
          </a:prstGeom>
          <a:solidFill>
            <a:srgbClr val="FFFFFF"/>
          </a:solidFill>
          <a:ln w="38100">
            <a:solidFill>
              <a:schemeClr val="tx2"/>
            </a:solidFill>
            <a:miter lim="800000"/>
            <a:headEnd type="none" w="sm" len="sm"/>
            <a:tailEnd type="none" w="sm" len="sm"/>
          </a:ln>
        </p:spPr>
        <p:txBody>
          <a:bodyPr lIns="50800" tIns="50800" r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nSpc>
                <a:spcPct val="85000"/>
              </a:lnSpc>
            </a:pPr>
            <a:r>
              <a:rPr lang="en-US" b="1" dirty="0">
                <a:latin typeface="Courier New" pitchFamily="49" charset="0"/>
              </a:rPr>
              <a:t>proc means data=orion.employee_donations</a:t>
            </a:r>
          </a:p>
          <a:p>
            <a:pPr>
              <a:lnSpc>
                <a:spcPct val="85000"/>
              </a:lnSpc>
            </a:pPr>
            <a:r>
              <a:rPr lang="en-US" b="1" dirty="0">
                <a:latin typeface="Courier New" pitchFamily="49" charset="0"/>
              </a:rPr>
              <a:t>           sum maxdec=0;</a:t>
            </a:r>
          </a:p>
          <a:p>
            <a:pPr>
              <a:lnSpc>
                <a:spcPct val="85000"/>
              </a:lnSpc>
            </a:pPr>
            <a:r>
              <a:rPr lang="en-US" b="1" dirty="0">
                <a:latin typeface="Courier New" pitchFamily="49" charset="0"/>
              </a:rPr>
              <a:t>   var Qtr1;</a:t>
            </a:r>
          </a:p>
          <a:p>
            <a:pPr>
              <a:lnSpc>
                <a:spcPct val="85000"/>
              </a:lnSpc>
            </a:pPr>
            <a:r>
              <a:rPr lang="en-US" b="1" dirty="0">
                <a:latin typeface="Courier New" pitchFamily="49" charset="0"/>
              </a:rPr>
              <a:t>run;</a:t>
            </a:r>
          </a:p>
        </p:txBody>
      </p:sp>
      <p:sp>
        <p:nvSpPr>
          <p:cNvPr id="44041" name="Text Box 8"/>
          <p:cNvSpPr txBox="1">
            <a:spLocks noChangeArrowheads="1"/>
          </p:cNvSpPr>
          <p:nvPr/>
        </p:nvSpPr>
        <p:spPr bwMode="auto">
          <a:xfrm>
            <a:off x="685800" y="3743225"/>
            <a:ext cx="7772400" cy="1968500"/>
          </a:xfrm>
          <a:prstGeom prst="rect">
            <a:avLst/>
          </a:prstGeom>
          <a:solidFill>
            <a:srgbClr val="FFFFFF"/>
          </a:solidFill>
          <a:ln w="38100">
            <a:solidFill>
              <a:schemeClr val="tx2"/>
            </a:solidFill>
            <a:miter lim="800000"/>
            <a:headEnd/>
            <a:tailEnd/>
          </a:ln>
        </p:spPr>
        <p:txBody>
          <a:bodyPr t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b="1" dirty="0">
                <a:solidFill>
                  <a:srgbClr val="000000"/>
                </a:solidFill>
                <a:latin typeface="SAS Monospace" pitchFamily="49" charset="0"/>
              </a:rPr>
              <a:t>Analysis Variable : Qtr1</a:t>
            </a:r>
          </a:p>
          <a:p>
            <a:pPr algn="ctr"/>
            <a:endParaRPr lang="en-US" sz="2000" b="1" dirty="0">
              <a:solidFill>
                <a:srgbClr val="000000"/>
              </a:solidFill>
              <a:latin typeface="SAS Monospace" pitchFamily="49" charset="0"/>
            </a:endParaRPr>
          </a:p>
          <a:p>
            <a:pPr algn="ctr"/>
            <a:r>
              <a:rPr lang="en-US" sz="2000" b="1" dirty="0">
                <a:solidFill>
                  <a:srgbClr val="000000"/>
                </a:solidFill>
                <a:latin typeface="SAS Monospace" pitchFamily="49" charset="0"/>
              </a:rPr>
              <a:t>         Sum</a:t>
            </a:r>
          </a:p>
          <a:p>
            <a:pPr algn="ctr"/>
            <a:r>
              <a:rPr lang="en-US" sz="2000" b="1" dirty="0">
                <a:solidFill>
                  <a:srgbClr val="000000"/>
                </a:solidFill>
                <a:latin typeface="SAS Monospace" pitchFamily="49" charset="0"/>
              </a:rPr>
              <a:t>ƒƒƒƒƒƒƒƒƒƒƒƒ</a:t>
            </a:r>
          </a:p>
          <a:p>
            <a:pPr algn="ctr"/>
            <a:r>
              <a:rPr lang="en-US" sz="2000" b="1" dirty="0">
                <a:solidFill>
                  <a:srgbClr val="000000"/>
                </a:solidFill>
                <a:latin typeface="SAS Monospace" pitchFamily="49" charset="0"/>
              </a:rPr>
              <a:t>        1515</a:t>
            </a:r>
          </a:p>
          <a:p>
            <a:pPr algn="ctr"/>
            <a:r>
              <a:rPr lang="en-US" sz="2000" b="1" dirty="0">
                <a:solidFill>
                  <a:srgbClr val="000000"/>
                </a:solidFill>
                <a:latin typeface="SAS Monospace" pitchFamily="49" charset="0"/>
              </a:rPr>
              <a:t>ƒƒƒƒƒƒƒƒƒƒƒƒ</a:t>
            </a:r>
          </a:p>
        </p:txBody>
      </p:sp>
    </p:spTree>
    <p:custDataLst>
      <p:tags r:id="rId1"/>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a:t>Summary Functions: Recap</a:t>
            </a:r>
          </a:p>
        </p:txBody>
      </p:sp>
      <p:sp>
        <p:nvSpPr>
          <p:cNvPr id="45059" name="Rectangle 3"/>
          <p:cNvSpPr>
            <a:spLocks noGrp="1" noChangeArrowheads="1"/>
          </p:cNvSpPr>
          <p:nvPr>
            <p:ph idx="1"/>
          </p:nvPr>
        </p:nvSpPr>
        <p:spPr/>
        <p:txBody>
          <a:bodyPr/>
          <a:lstStyle/>
          <a:p>
            <a:pPr marL="0" indent="0">
              <a:spcBef>
                <a:spcPct val="50000"/>
              </a:spcBef>
              <a:buClrTx/>
              <a:buFontTx/>
              <a:buNone/>
              <a:tabLst>
                <a:tab pos="1489075" algn="l"/>
              </a:tabLst>
            </a:pPr>
            <a:r>
              <a:rPr lang="en-US" dirty="0"/>
              <a:t>How a summary function works in SQL depends </a:t>
            </a:r>
            <a:br>
              <a:rPr lang="en-US" dirty="0"/>
            </a:br>
            <a:r>
              <a:rPr lang="en-US" dirty="0"/>
              <a:t>on the number of columns specified in the argument list.</a:t>
            </a:r>
          </a:p>
          <a:p>
            <a:pPr marL="455613" lvl="1" indent="-341313">
              <a:tabLst>
                <a:tab pos="1489075" algn="l"/>
              </a:tabLst>
            </a:pPr>
            <a:r>
              <a:rPr lang="en-US" dirty="0"/>
              <a:t>If the summary function specifies more than one column, the statistic is calculated for the row (using values from the listed columns).</a:t>
            </a:r>
          </a:p>
          <a:p>
            <a:pPr marL="455613" lvl="1" indent="-341313">
              <a:tabLst>
                <a:tab pos="1489075" algn="l"/>
              </a:tabLst>
            </a:pPr>
            <a:endParaRPr lang="en-US" dirty="0"/>
          </a:p>
          <a:p>
            <a:pPr marL="455613" lvl="1" indent="-341313">
              <a:tabLst>
                <a:tab pos="1489075" algn="l"/>
              </a:tabLst>
            </a:pPr>
            <a:endParaRPr lang="en-US" dirty="0"/>
          </a:p>
          <a:p>
            <a:pPr marL="455613" lvl="1" indent="-341313">
              <a:tabLst>
                <a:tab pos="1489075" algn="l"/>
              </a:tabLst>
            </a:pPr>
            <a:r>
              <a:rPr lang="en-US" dirty="0">
                <a:solidFill>
                  <a:srgbClr val="FF0000"/>
                </a:solidFill>
              </a:rPr>
              <a:t>If the summary function specifies only one column, </a:t>
            </a:r>
            <a:br>
              <a:rPr lang="en-US" dirty="0">
                <a:solidFill>
                  <a:srgbClr val="FF0000"/>
                </a:solidFill>
              </a:rPr>
            </a:br>
            <a:r>
              <a:rPr lang="en-US" dirty="0">
                <a:solidFill>
                  <a:srgbClr val="FF0000"/>
                </a:solidFill>
              </a:rPr>
              <a:t>the statistic is calculated for the column (using values from one or more rows).</a:t>
            </a:r>
          </a:p>
          <a:p>
            <a:pPr marL="455613" lvl="1" indent="-341313">
              <a:tabLst>
                <a:tab pos="1489075" algn="l"/>
              </a:tabLst>
            </a:pPr>
            <a:endParaRPr lang="en-US" dirty="0"/>
          </a:p>
        </p:txBody>
      </p:sp>
      <p:sp>
        <p:nvSpPr>
          <p:cNvPr id="45061" name="Text Box 5"/>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sp>
        <p:nvSpPr>
          <p:cNvPr id="45062" name="Text Box 6"/>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sp>
        <p:nvSpPr>
          <p:cNvPr id="45063" name="TextBox 7"/>
          <p:cNvSpPr txBox="1">
            <a:spLocks noChangeArrowheads="1"/>
          </p:cNvSpPr>
          <p:nvPr/>
        </p:nvSpPr>
        <p:spPr bwMode="auto">
          <a:xfrm>
            <a:off x="685764" y="5221288"/>
            <a:ext cx="2017713" cy="508000"/>
          </a:xfrm>
          <a:prstGeom prst="rect">
            <a:avLst/>
          </a:prstGeom>
          <a:solidFill>
            <a:srgbClr val="FFFFFF"/>
          </a:solidFill>
          <a:ln w="38100">
            <a:solidFill>
              <a:schemeClr val="tx2"/>
            </a:solidFill>
            <a:miter lim="800000"/>
            <a:headEnd/>
            <a:tailEnd/>
          </a:ln>
        </p:spPr>
        <p:txBody>
          <a:bodyPr wrap="none" lIns="88900" tIns="88900" rIns="2667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nSpc>
                <a:spcPct val="85000"/>
              </a:lnSpc>
            </a:pPr>
            <a:r>
              <a:rPr lang="en-US" b="1" dirty="0">
                <a:latin typeface="Courier New" pitchFamily="49" charset="0"/>
              </a:rPr>
              <a:t>sum(Qtr1)</a:t>
            </a:r>
          </a:p>
        </p:txBody>
      </p:sp>
      <p:sp>
        <p:nvSpPr>
          <p:cNvPr id="45064" name="TextBox 2"/>
          <p:cNvSpPr txBox="1">
            <a:spLocks noChangeArrowheads="1"/>
          </p:cNvSpPr>
          <p:nvPr/>
        </p:nvSpPr>
        <p:spPr bwMode="auto">
          <a:xfrm>
            <a:off x="687388" y="3171825"/>
            <a:ext cx="4783137" cy="508000"/>
          </a:xfrm>
          <a:prstGeom prst="rect">
            <a:avLst/>
          </a:prstGeom>
          <a:solidFill>
            <a:srgbClr val="FFFFFF"/>
          </a:solidFill>
          <a:ln w="38100">
            <a:solidFill>
              <a:schemeClr val="tx2"/>
            </a:solidFill>
            <a:miter lim="800000"/>
            <a:headEnd/>
            <a:tailEnd/>
          </a:ln>
        </p:spPr>
        <p:txBody>
          <a:bodyPr wrap="none" lIns="88900" tIns="88900" rIns="2667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nSpc>
                <a:spcPct val="85000"/>
              </a:lnSpc>
            </a:pPr>
            <a:r>
              <a:rPr lang="en-US" b="1" dirty="0">
                <a:latin typeface="Courier New" pitchFamily="49" charset="0"/>
              </a:rPr>
              <a:t>sum(Qtr1,Qtr2,Qtr3,Qtr4)</a:t>
            </a:r>
          </a:p>
        </p:txBody>
      </p:sp>
      <p:pic>
        <p:nvPicPr>
          <p:cNvPr id="45065" name="Picture 9" descr="\\sashq\root\dept\PSD\GRAPHICS\Illustrations\Data\dataset_STANDAR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8038" y="2667000"/>
            <a:ext cx="1339850" cy="13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6" name="Picture 10" descr="\\sashq\root\dept\PSD\GRAPHICS\Illustrations\Data\dataset_STANDAR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7013" y="5054980"/>
            <a:ext cx="138112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Arrow 1"/>
          <p:cNvSpPr/>
          <p:nvPr/>
        </p:nvSpPr>
        <p:spPr bwMode="auto">
          <a:xfrm>
            <a:off x="6203950" y="3119438"/>
            <a:ext cx="354013" cy="222250"/>
          </a:xfrm>
          <a:prstGeom prst="rightArrow">
            <a:avLst>
              <a:gd name="adj1" fmla="val 49000"/>
              <a:gd name="adj2" fmla="val 40000"/>
            </a:avLst>
          </a:prstGeom>
          <a:solidFill>
            <a:srgbClr val="FF0000"/>
          </a:solidFill>
          <a:ln w="12700" cap="flat" cmpd="sng" algn="ctr">
            <a:noFill/>
            <a:prstDash val="solid"/>
            <a:round/>
            <a:headEnd type="none" w="med" len="med"/>
            <a:tailEnd type="none" w="med" len="med"/>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txBody>
          <a:bodyPr wrap="none" lIns="88900" tIns="88900" rIns="88900" bIns="88900" anchor="ctr"/>
          <a:lstStyle/>
          <a:p>
            <a:pPr>
              <a:defRPr/>
            </a:pPr>
            <a:r>
              <a:rPr lang="en-US" sz="2000" dirty="0">
                <a:solidFill>
                  <a:srgbClr val="000000"/>
                </a:solidFill>
                <a:latin typeface="Arial"/>
              </a:rPr>
              <a:t> </a:t>
            </a:r>
          </a:p>
        </p:txBody>
      </p:sp>
      <p:sp>
        <p:nvSpPr>
          <p:cNvPr id="3" name="Right Arrow 2"/>
          <p:cNvSpPr/>
          <p:nvPr/>
        </p:nvSpPr>
        <p:spPr bwMode="auto">
          <a:xfrm rot="5400000">
            <a:off x="4562475" y="5072063"/>
            <a:ext cx="333375" cy="222250"/>
          </a:xfrm>
          <a:prstGeom prst="rightArrow">
            <a:avLst>
              <a:gd name="adj1" fmla="val 49000"/>
              <a:gd name="adj2" fmla="val 40000"/>
            </a:avLst>
          </a:prstGeom>
          <a:solidFill>
            <a:srgbClr val="FF0000"/>
          </a:solidFill>
          <a:ln w="12700" cap="flat" cmpd="sng" algn="ctr">
            <a:noFill/>
            <a:prstDash val="solid"/>
            <a:round/>
            <a:headEnd type="none" w="med" len="med"/>
            <a:tailEnd type="none" w="med" len="med"/>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txBody>
          <a:bodyPr wrap="none" lIns="88900" tIns="88900" rIns="88900" bIns="88900" anchor="ctr"/>
          <a:lstStyle/>
          <a:p>
            <a:pPr>
              <a:defRPr/>
            </a:pPr>
            <a:r>
              <a:rPr lang="en-US" sz="2000" dirty="0">
                <a:solidFill>
                  <a:srgbClr val="000000"/>
                </a:solidFill>
                <a:latin typeface="Arial"/>
              </a:rPr>
              <a:t> </a:t>
            </a:r>
          </a:p>
        </p:txBody>
      </p:sp>
    </p:spTree>
    <p:custDataLst>
      <p:tags r:id="rId1"/>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a:t>Commonly Used Summary Functions</a:t>
            </a:r>
          </a:p>
        </p:txBody>
      </p:sp>
      <p:sp>
        <p:nvSpPr>
          <p:cNvPr id="46083" name="Rectangle 3"/>
          <p:cNvSpPr>
            <a:spLocks noGrp="1" noChangeArrowheads="1"/>
          </p:cNvSpPr>
          <p:nvPr>
            <p:ph idx="1"/>
          </p:nvPr>
        </p:nvSpPr>
        <p:spPr>
          <a:xfrm>
            <a:off x="685800" y="1071563"/>
            <a:ext cx="7848600" cy="4872037"/>
          </a:xfrm>
        </p:spPr>
        <p:txBody>
          <a:bodyPr/>
          <a:lstStyle/>
          <a:p>
            <a:pPr marL="0" indent="0">
              <a:buClrTx/>
              <a:buFontTx/>
              <a:buNone/>
              <a:tabLst>
                <a:tab pos="3141663" algn="l"/>
              </a:tabLst>
            </a:pPr>
            <a:r>
              <a:rPr lang="en-US" dirty="0"/>
              <a:t>Both ANSI SQL and SAS functions can be used </a:t>
            </a:r>
            <a:br>
              <a:rPr lang="en-US" dirty="0"/>
            </a:br>
            <a:r>
              <a:rPr lang="en-US" dirty="0"/>
              <a:t>in PROC SQL.</a:t>
            </a:r>
            <a:endParaRPr lang="en-US" sz="2000" dirty="0"/>
          </a:p>
        </p:txBody>
      </p:sp>
      <p:graphicFrame>
        <p:nvGraphicFramePr>
          <p:cNvPr id="72126" name="Group 446"/>
          <p:cNvGraphicFramePr>
            <a:graphicFrameLocks noGrp="1"/>
          </p:cNvGraphicFramePr>
          <p:nvPr>
            <p:extLst>
              <p:ext uri="{D42A27DB-BD31-4B8C-83A1-F6EECF244321}">
                <p14:modId xmlns:p14="http://schemas.microsoft.com/office/powerpoint/2010/main" val="3145799654"/>
              </p:ext>
            </p:extLst>
          </p:nvPr>
        </p:nvGraphicFramePr>
        <p:xfrm>
          <a:off x="685800" y="1905000"/>
          <a:ext cx="7772400" cy="4403748"/>
        </p:xfrm>
        <a:graphic>
          <a:graphicData uri="http://schemas.openxmlformats.org/drawingml/2006/table">
            <a:tbl>
              <a:tblPr/>
              <a:tblGrid>
                <a:gridCol w="1219200">
                  <a:extLst>
                    <a:ext uri="{9D8B030D-6E8A-4147-A177-3AD203B41FA5}">
                      <a16:colId xmlns:a16="http://schemas.microsoft.com/office/drawing/2014/main" xmlns="" val="20000"/>
                    </a:ext>
                  </a:extLst>
                </a:gridCol>
                <a:gridCol w="1524000">
                  <a:extLst>
                    <a:ext uri="{9D8B030D-6E8A-4147-A177-3AD203B41FA5}">
                      <a16:colId xmlns:a16="http://schemas.microsoft.com/office/drawing/2014/main" xmlns="" val="20001"/>
                    </a:ext>
                  </a:extLst>
                </a:gridCol>
                <a:gridCol w="5029200">
                  <a:extLst>
                    <a:ext uri="{9D8B030D-6E8A-4147-A177-3AD203B41FA5}">
                      <a16:colId xmlns:a16="http://schemas.microsoft.com/office/drawing/2014/main" xmlns="" val="20002"/>
                    </a:ext>
                  </a:extLst>
                </a:gridCol>
              </a:tblGrid>
              <a:tr h="543489">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FFFFFF"/>
                          </a:solidFill>
                          <a:effectLst/>
                          <a:latin typeface="Arial" charset="0"/>
                        </a:rPr>
                        <a:t>SQL</a:t>
                      </a:r>
                    </a:p>
                  </a:txBody>
                  <a:tcPr marL="88900" marR="88900" marT="88866" marB="8886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0053C3"/>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FFFFFF"/>
                          </a:solidFill>
                          <a:effectLst/>
                          <a:latin typeface="Arial" charset="0"/>
                        </a:rPr>
                        <a:t>SAS</a:t>
                      </a:r>
                    </a:p>
                  </a:txBody>
                  <a:tcPr marL="88900" marR="88900" marT="88866" marB="8886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0053C3"/>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FFFFFF"/>
                          </a:solidFill>
                          <a:effectLst/>
                          <a:latin typeface="Arial" charset="0"/>
                        </a:rPr>
                        <a:t>Description</a:t>
                      </a:r>
                    </a:p>
                  </a:txBody>
                  <a:tcPr marL="88900" marR="88900" marT="88866" marB="8886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0053C3"/>
                    </a:solidFill>
                  </a:tcPr>
                </a:tc>
                <a:extLst>
                  <a:ext uri="{0D108BD9-81ED-4DB2-BD59-A6C34878D82A}">
                    <a16:rowId xmlns:a16="http://schemas.microsoft.com/office/drawing/2014/main" xmlns="" val="10000"/>
                  </a:ext>
                </a:extLst>
              </a:tr>
              <a:tr h="482529">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charset="0"/>
                        </a:rPr>
                        <a:t>AVG</a:t>
                      </a:r>
                    </a:p>
                  </a:txBody>
                  <a:tcPr marL="88900" marR="88900" marT="88866" marB="8886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F2F2F2"/>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charset="0"/>
                        </a:rPr>
                        <a:t>MEAN</a:t>
                      </a:r>
                    </a:p>
                  </a:txBody>
                  <a:tcPr marL="88900" marR="88900" marT="88866" marB="8886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charset="0"/>
                        </a:rPr>
                        <a:t>Returns the </a:t>
                      </a:r>
                      <a:r>
                        <a:rPr kumimoji="0" lang="en-US" sz="2000" b="0" i="0" u="none" strike="noStrike" cap="none" normalizeH="0" baseline="0" dirty="0">
                          <a:ln>
                            <a:noFill/>
                          </a:ln>
                          <a:solidFill>
                            <a:schemeClr val="tx1"/>
                          </a:solidFill>
                          <a:effectLst/>
                          <a:latin typeface="Arial" charset="0"/>
                        </a:rPr>
                        <a:t>mean (average) value.</a:t>
                      </a:r>
                    </a:p>
                  </a:txBody>
                  <a:tcPr marL="88900" marR="88900" marT="88866" marB="8886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extLst>
                  <a:ext uri="{0D108BD9-81ED-4DB2-BD59-A6C34878D82A}">
                    <a16:rowId xmlns:a16="http://schemas.microsoft.com/office/drawing/2014/main" xmlns="" val="10001"/>
                  </a:ext>
                </a:extLst>
              </a:tr>
              <a:tr h="482529">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charset="0"/>
                        </a:rPr>
                        <a:t>COUNT</a:t>
                      </a:r>
                    </a:p>
                  </a:txBody>
                  <a:tcPr marL="88900" marR="88900" marT="88866" marB="8886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CCCCCC"/>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charset="0"/>
                        </a:rPr>
                        <a:t>FREQ, N</a:t>
                      </a:r>
                    </a:p>
                  </a:txBody>
                  <a:tcPr marL="88900" marR="88900" marT="88866" marB="8886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charset="0"/>
                        </a:rPr>
                        <a:t>Returns the </a:t>
                      </a:r>
                      <a:r>
                        <a:rPr kumimoji="0" lang="en-US" sz="2000" b="0" i="0" u="none" strike="noStrike" cap="none" normalizeH="0" baseline="0" dirty="0">
                          <a:ln>
                            <a:noFill/>
                          </a:ln>
                          <a:solidFill>
                            <a:schemeClr val="tx1"/>
                          </a:solidFill>
                          <a:effectLst/>
                          <a:latin typeface="Arial" charset="0"/>
                        </a:rPr>
                        <a:t>number of nonmissing values.</a:t>
                      </a:r>
                    </a:p>
                  </a:txBody>
                  <a:tcPr marL="88900" marR="88900" marT="88866" marB="8886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extLst>
                  <a:ext uri="{0D108BD9-81ED-4DB2-BD59-A6C34878D82A}">
                    <a16:rowId xmlns:a16="http://schemas.microsoft.com/office/drawing/2014/main" xmlns="" val="10002"/>
                  </a:ext>
                </a:extLst>
              </a:tr>
              <a:tr h="482529">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charset="0"/>
                        </a:rPr>
                        <a:t>MAX</a:t>
                      </a:r>
                    </a:p>
                  </a:txBody>
                  <a:tcPr marL="88900" marR="88900" marT="88866" marB="8886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F2F2F2"/>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charset="0"/>
                        </a:rPr>
                        <a:t>MAX</a:t>
                      </a:r>
                    </a:p>
                  </a:txBody>
                  <a:tcPr marL="88900" marR="88900" marT="88866" marB="8886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Arial" charset="0"/>
                        </a:rPr>
                        <a:t>Returns the largest value.</a:t>
                      </a:r>
                    </a:p>
                  </a:txBody>
                  <a:tcPr marL="88900" marR="88900" marT="88866" marB="8886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extLst>
                  <a:ext uri="{0D108BD9-81ED-4DB2-BD59-A6C34878D82A}">
                    <a16:rowId xmlns:a16="http://schemas.microsoft.com/office/drawing/2014/main" xmlns="" val="10003"/>
                  </a:ext>
                </a:extLst>
              </a:tr>
              <a:tr h="482529">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charset="0"/>
                        </a:rPr>
                        <a:t>MIN</a:t>
                      </a:r>
                    </a:p>
                  </a:txBody>
                  <a:tcPr marL="88900" marR="88900" marT="88866" marB="8886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CCCCCC"/>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charset="0"/>
                        </a:rPr>
                        <a:t>MIN</a:t>
                      </a:r>
                    </a:p>
                  </a:txBody>
                  <a:tcPr marL="88900" marR="88900" marT="88866" marB="8886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Arial" charset="0"/>
                        </a:rPr>
                        <a:t>Returns the smallest nonmissing value.</a:t>
                      </a:r>
                    </a:p>
                  </a:txBody>
                  <a:tcPr marL="88900" marR="88900" marT="88866" marB="8886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extLst>
                  <a:ext uri="{0D108BD9-81ED-4DB2-BD59-A6C34878D82A}">
                    <a16:rowId xmlns:a16="http://schemas.microsoft.com/office/drawing/2014/main" xmlns="" val="10004"/>
                  </a:ext>
                </a:extLst>
              </a:tr>
              <a:tr h="482529">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charset="0"/>
                        </a:rPr>
                        <a:t>SUM</a:t>
                      </a:r>
                    </a:p>
                  </a:txBody>
                  <a:tcPr marL="88900" marR="88900" marT="88866" marB="8886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F2F2F2"/>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Arial" charset="0"/>
                        </a:rPr>
                        <a:t>SUM</a:t>
                      </a:r>
                    </a:p>
                  </a:txBody>
                  <a:tcPr marL="88900" marR="88900" marT="88866" marB="8886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charset="0"/>
                        </a:rPr>
                        <a:t>Returns the sum of nonmissing values.</a:t>
                      </a:r>
                    </a:p>
                  </a:txBody>
                  <a:tcPr marL="88900" marR="88900" marT="88866" marB="8886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extLst>
                  <a:ext uri="{0D108BD9-81ED-4DB2-BD59-A6C34878D82A}">
                    <a16:rowId xmlns:a16="http://schemas.microsoft.com/office/drawing/2014/main" xmlns="" val="10005"/>
                  </a:ext>
                </a:extLst>
              </a:tr>
              <a:tr h="482529">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0" i="0" u="none" strike="noStrike" cap="none" normalizeH="0" baseline="0" noProof="1">
                        <a:ln>
                          <a:noFill/>
                        </a:ln>
                        <a:solidFill>
                          <a:srgbClr val="000000"/>
                        </a:solidFill>
                        <a:effectLst/>
                        <a:latin typeface="Arial" charset="0"/>
                      </a:endParaRPr>
                    </a:p>
                  </a:txBody>
                  <a:tcPr marL="88900" marR="88900" marT="88866" marB="8886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CCCCCC"/>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Arial" charset="0"/>
                        </a:rPr>
                        <a:t>NMISS</a:t>
                      </a:r>
                    </a:p>
                  </a:txBody>
                  <a:tcPr marL="88900" marR="88900" marT="88866" marB="8886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charset="0"/>
                        </a:rPr>
                        <a:t>Counts the </a:t>
                      </a:r>
                      <a:r>
                        <a:rPr kumimoji="0" lang="en-US" sz="2000" b="0" i="0" u="none" strike="noStrike" cap="none" normalizeH="0" baseline="0" dirty="0">
                          <a:ln>
                            <a:noFill/>
                          </a:ln>
                          <a:solidFill>
                            <a:schemeClr val="tx1"/>
                          </a:solidFill>
                          <a:effectLst/>
                          <a:latin typeface="Arial" charset="0"/>
                        </a:rPr>
                        <a:t>number of missing values.</a:t>
                      </a:r>
                      <a:endParaRPr kumimoji="0" lang="en-US" sz="2000" b="0" i="0" u="none" strike="noStrike" cap="none" normalizeH="0" baseline="0" dirty="0">
                        <a:ln>
                          <a:noFill/>
                        </a:ln>
                        <a:solidFill>
                          <a:srgbClr val="000000"/>
                        </a:solidFill>
                        <a:effectLst/>
                        <a:latin typeface="Arial" charset="0"/>
                      </a:endParaRPr>
                    </a:p>
                  </a:txBody>
                  <a:tcPr marL="88900" marR="88900" marT="88866" marB="8886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extLst>
                  <a:ext uri="{0D108BD9-81ED-4DB2-BD59-A6C34878D82A}">
                    <a16:rowId xmlns:a16="http://schemas.microsoft.com/office/drawing/2014/main" xmlns="" val="10006"/>
                  </a:ext>
                </a:extLst>
              </a:tr>
              <a:tr h="482529">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0" i="0" u="none" strike="noStrike" cap="none" normalizeH="0" baseline="0" noProof="1">
                        <a:ln>
                          <a:noFill/>
                        </a:ln>
                        <a:solidFill>
                          <a:srgbClr val="000000"/>
                        </a:solidFill>
                        <a:effectLst/>
                        <a:latin typeface="Arial" charset="0"/>
                      </a:endParaRPr>
                    </a:p>
                  </a:txBody>
                  <a:tcPr marL="88900" marR="88900" marT="88866" marB="8886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F2F2F2"/>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charset="0"/>
                        </a:rPr>
                        <a:t>STD</a:t>
                      </a:r>
                    </a:p>
                  </a:txBody>
                  <a:tcPr marL="88900" marR="88900" marT="88866" marB="8886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charset="0"/>
                        </a:rPr>
                        <a:t>Returns the standard deviation.</a:t>
                      </a:r>
                    </a:p>
                  </a:txBody>
                  <a:tcPr marL="88900" marR="88900" marT="88866" marB="8886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extLst>
                  <a:ext uri="{0D108BD9-81ED-4DB2-BD59-A6C34878D82A}">
                    <a16:rowId xmlns:a16="http://schemas.microsoft.com/office/drawing/2014/main" xmlns="" val="10007"/>
                  </a:ext>
                </a:extLst>
              </a:tr>
              <a:tr h="482529">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0" i="0" u="none" strike="noStrike" cap="none" normalizeH="0" baseline="0" noProof="1">
                        <a:ln>
                          <a:noFill/>
                        </a:ln>
                        <a:solidFill>
                          <a:srgbClr val="000000"/>
                        </a:solidFill>
                        <a:effectLst/>
                        <a:latin typeface="Arial" charset="0"/>
                      </a:endParaRPr>
                    </a:p>
                  </a:txBody>
                  <a:tcPr marL="88900" marR="88900" marT="88866" marB="8886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CCCCCC"/>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charset="0"/>
                        </a:rPr>
                        <a:t>VAR</a:t>
                      </a:r>
                    </a:p>
                  </a:txBody>
                  <a:tcPr marL="88900" marR="88900" marT="88866" marB="8886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charset="0"/>
                        </a:rPr>
                        <a:t>Returns the variance.</a:t>
                      </a:r>
                    </a:p>
                  </a:txBody>
                  <a:tcPr marL="88900" marR="88900" marT="88866" marB="8886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extLst>
                  <a:ext uri="{0D108BD9-81ED-4DB2-BD59-A6C34878D82A}">
                    <a16:rowId xmlns:a16="http://schemas.microsoft.com/office/drawing/2014/main" xmlns="" val="10008"/>
                  </a:ext>
                </a:extLst>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sashq\root\dept\PSD\GRAPHICS\Illustrations\Backgrounds\soft_blue_ova_horizl_smb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61" y="2224747"/>
            <a:ext cx="8458200" cy="3759197"/>
          </a:xfrm>
          <a:prstGeom prst="rect">
            <a:avLst/>
          </a:prstGeom>
          <a:noFill/>
          <a:extLst>
            <a:ext uri="{909E8E84-426E-40DD-AFC4-6F175D3DCCD1}">
              <a14:hiddenFill xmlns:a14="http://schemas.microsoft.com/office/drawing/2010/main">
                <a:solidFill>
                  <a:srgbClr val="FFFFFF"/>
                </a:solidFill>
              </a14:hiddenFill>
            </a:ext>
          </a:extLst>
        </p:spPr>
      </p:pic>
      <p:sp>
        <p:nvSpPr>
          <p:cNvPr id="47106" name="Rectangle 2"/>
          <p:cNvSpPr>
            <a:spLocks noGrp="1" noChangeArrowheads="1"/>
          </p:cNvSpPr>
          <p:nvPr>
            <p:ph type="title"/>
          </p:nvPr>
        </p:nvSpPr>
        <p:spPr/>
        <p:txBody>
          <a:bodyPr/>
          <a:lstStyle/>
          <a:p>
            <a:r>
              <a:rPr lang="en-US" dirty="0"/>
              <a:t>Business Scenario</a:t>
            </a:r>
          </a:p>
        </p:txBody>
      </p:sp>
      <p:sp>
        <p:nvSpPr>
          <p:cNvPr id="47107" name="Rectangle 3"/>
          <p:cNvSpPr>
            <a:spLocks noGrp="1" noChangeArrowheads="1"/>
          </p:cNvSpPr>
          <p:nvPr>
            <p:ph idx="1"/>
          </p:nvPr>
        </p:nvSpPr>
        <p:spPr>
          <a:xfrm>
            <a:off x="666750" y="1035050"/>
            <a:ext cx="7848600" cy="3043238"/>
          </a:xfrm>
        </p:spPr>
        <p:txBody>
          <a:bodyPr/>
          <a:lstStyle/>
          <a:p>
            <a:pPr marL="0" indent="0"/>
            <a:r>
              <a:rPr lang="en-US" dirty="0"/>
              <a:t>Create a report that shows the total number of current Orion Star employees and a report that shows the total number of current Orion Star managers. </a:t>
            </a:r>
          </a:p>
          <a:p>
            <a:pPr marL="0" indent="0"/>
            <a:endParaRPr lang="en-US" dirty="0"/>
          </a:p>
        </p:txBody>
      </p:sp>
      <p:sp>
        <p:nvSpPr>
          <p:cNvPr id="47109" name="Text Box 5"/>
          <p:cNvSpPr txBox="1">
            <a:spLocks noChangeArrowheads="1"/>
          </p:cNvSpPr>
          <p:nvPr/>
        </p:nvSpPr>
        <p:spPr bwMode="auto">
          <a:xfrm>
            <a:off x="1601481" y="4130403"/>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pic>
        <p:nvPicPr>
          <p:cNvPr id="47110" name="Picture 7" descr="L:\graphics\datas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931" y="3487466"/>
            <a:ext cx="13335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23" descr="L:\graphics\procste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0112" y="3692253"/>
            <a:ext cx="126682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4" name="TextBox 3"/>
          <p:cNvSpPr txBox="1">
            <a:spLocks noChangeArrowheads="1"/>
          </p:cNvSpPr>
          <p:nvPr/>
        </p:nvSpPr>
        <p:spPr bwMode="auto">
          <a:xfrm>
            <a:off x="3778350" y="3354431"/>
            <a:ext cx="1510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sz="2000" dirty="0"/>
              <a:t>PROC SQL</a:t>
            </a:r>
          </a:p>
        </p:txBody>
      </p:sp>
      <p:sp>
        <p:nvSpPr>
          <p:cNvPr id="47115" name="TextBox 4"/>
          <p:cNvSpPr txBox="1">
            <a:spLocks noChangeArrowheads="1"/>
          </p:cNvSpPr>
          <p:nvPr/>
        </p:nvSpPr>
        <p:spPr bwMode="auto">
          <a:xfrm>
            <a:off x="6416243" y="2330354"/>
            <a:ext cx="2210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dirty="0"/>
              <a:t>Desired Report 1</a:t>
            </a:r>
          </a:p>
        </p:txBody>
      </p:sp>
      <p:sp>
        <p:nvSpPr>
          <p:cNvPr id="47116" name="TextBox 2"/>
          <p:cNvSpPr txBox="1">
            <a:spLocks noChangeArrowheads="1"/>
          </p:cNvSpPr>
          <p:nvPr/>
        </p:nvSpPr>
        <p:spPr bwMode="auto">
          <a:xfrm>
            <a:off x="0" y="3157791"/>
            <a:ext cx="36311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sz="2000" b="1" dirty="0"/>
              <a:t>orion.employee_information</a:t>
            </a:r>
          </a:p>
        </p:txBody>
      </p:sp>
      <p:sp>
        <p:nvSpPr>
          <p:cNvPr id="47119" name="Rectangle 17"/>
          <p:cNvSpPr>
            <a:spLocks noChangeArrowheads="1"/>
          </p:cNvSpPr>
          <p:nvPr/>
        </p:nvSpPr>
        <p:spPr bwMode="auto">
          <a:xfrm>
            <a:off x="6590049" y="2756968"/>
            <a:ext cx="1851025" cy="917575"/>
          </a:xfrm>
          <a:prstGeom prst="rect">
            <a:avLst/>
          </a:prstGeom>
          <a:solidFill>
            <a:srgbClr val="FFFFFF"/>
          </a:solidFill>
          <a:ln w="38100">
            <a:solidFill>
              <a:schemeClr val="tx2"/>
            </a:solidFill>
            <a:miter lim="800000"/>
            <a:headEnd/>
            <a:tailEnd/>
          </a:ln>
        </p:spPr>
        <p:txBody>
          <a:bodyPr lIns="88900" tIns="88900" rIns="88900" bIns="88900">
            <a:spAutoFit/>
          </a:bodyPr>
          <a:lstStyle/>
          <a:p>
            <a:r>
              <a:rPr lang="en-US" sz="1600" b="1" dirty="0">
                <a:solidFill>
                  <a:srgbClr val="000000"/>
                </a:solidFill>
                <a:latin typeface="SAS Monospace" pitchFamily="49" charset="0"/>
              </a:rPr>
              <a:t>    Count</a:t>
            </a:r>
          </a:p>
          <a:p>
            <a:r>
              <a:rPr lang="en-US" sz="1600" b="1" dirty="0">
                <a:solidFill>
                  <a:srgbClr val="000000"/>
                </a:solidFill>
                <a:latin typeface="SAS Monospace" pitchFamily="49" charset="0"/>
              </a:rPr>
              <a:t>  ƒƒƒƒƒƒƒ</a:t>
            </a:r>
          </a:p>
          <a:p>
            <a:r>
              <a:rPr lang="en-US" sz="1600" b="1" dirty="0">
                <a:solidFill>
                  <a:srgbClr val="000000"/>
                </a:solidFill>
                <a:latin typeface="SAS Monospace" pitchFamily="49" charset="0"/>
              </a:rPr>
              <a:t>      308</a:t>
            </a:r>
          </a:p>
        </p:txBody>
      </p:sp>
      <p:pic>
        <p:nvPicPr>
          <p:cNvPr id="18" name="Picture 2" descr="\\sashq\root\dept\PSD\GRAPHICS\Illustrations\Arrows\arrow_bl_lef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2730091" y="4011340"/>
            <a:ext cx="428625" cy="238125"/>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sp>
        <p:nvSpPr>
          <p:cNvPr id="15" name="Rectangle 17"/>
          <p:cNvSpPr>
            <a:spLocks noChangeArrowheads="1"/>
          </p:cNvSpPr>
          <p:nvPr/>
        </p:nvSpPr>
        <p:spPr bwMode="auto">
          <a:xfrm>
            <a:off x="6664465" y="4882697"/>
            <a:ext cx="1851025" cy="917575"/>
          </a:xfrm>
          <a:prstGeom prst="rect">
            <a:avLst/>
          </a:prstGeom>
          <a:solidFill>
            <a:srgbClr val="FFFFFF"/>
          </a:solidFill>
          <a:ln w="38100">
            <a:solidFill>
              <a:schemeClr val="tx2"/>
            </a:solidFill>
            <a:miter lim="800000"/>
            <a:headEnd/>
            <a:tailEnd/>
          </a:ln>
        </p:spPr>
        <p:txBody>
          <a:bodyPr lIns="88900" tIns="88900" rIns="88900" bIns="88900">
            <a:spAutoFit/>
          </a:bodyPr>
          <a:lstStyle/>
          <a:p>
            <a:r>
              <a:rPr lang="en-US" sz="1600" b="1" dirty="0">
                <a:solidFill>
                  <a:srgbClr val="000000"/>
                </a:solidFill>
                <a:latin typeface="SAS Monospace" pitchFamily="49" charset="0"/>
              </a:rPr>
              <a:t>    Count</a:t>
            </a:r>
          </a:p>
          <a:p>
            <a:r>
              <a:rPr lang="en-US" sz="1600" b="1" dirty="0">
                <a:solidFill>
                  <a:srgbClr val="000000"/>
                </a:solidFill>
                <a:latin typeface="SAS Monospace" pitchFamily="49" charset="0"/>
              </a:rPr>
              <a:t>  ƒƒƒƒƒƒƒ</a:t>
            </a:r>
          </a:p>
          <a:p>
            <a:r>
              <a:rPr lang="en-US" sz="1600" b="1" dirty="0">
                <a:solidFill>
                  <a:srgbClr val="000000"/>
                </a:solidFill>
                <a:latin typeface="SAS Monospace" pitchFamily="49" charset="0"/>
              </a:rPr>
              <a:t>      52</a:t>
            </a: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511570">
            <a:off x="5489713" y="3350426"/>
            <a:ext cx="771525" cy="771525"/>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302217">
            <a:off x="5502194" y="4070321"/>
            <a:ext cx="771525" cy="771525"/>
          </a:xfrm>
          <a:prstGeom prst="rect">
            <a:avLst/>
          </a:prstGeom>
        </p:spPr>
      </p:pic>
      <p:sp>
        <p:nvSpPr>
          <p:cNvPr id="21" name="TextBox 4"/>
          <p:cNvSpPr txBox="1">
            <a:spLocks noChangeArrowheads="1"/>
          </p:cNvSpPr>
          <p:nvPr/>
        </p:nvSpPr>
        <p:spPr bwMode="auto">
          <a:xfrm>
            <a:off x="6410497" y="4352090"/>
            <a:ext cx="2210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dirty="0"/>
              <a:t>Desired Report 2</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dirty="0"/>
              <a:t>Summary Functions: COUNT Function</a:t>
            </a:r>
          </a:p>
        </p:txBody>
      </p:sp>
      <p:sp>
        <p:nvSpPr>
          <p:cNvPr id="48131" name="Rectangle 3"/>
          <p:cNvSpPr>
            <a:spLocks noGrp="1" noChangeArrowheads="1"/>
          </p:cNvSpPr>
          <p:nvPr>
            <p:ph idx="1"/>
          </p:nvPr>
        </p:nvSpPr>
        <p:spPr/>
        <p:txBody>
          <a:bodyPr/>
          <a:lstStyle/>
          <a:p>
            <a:pPr marL="0" indent="0"/>
            <a:r>
              <a:rPr lang="en-US" dirty="0"/>
              <a:t>The </a:t>
            </a:r>
            <a:r>
              <a:rPr lang="en-US" i="1" dirty="0"/>
              <a:t>COUNT</a:t>
            </a:r>
            <a:r>
              <a:rPr lang="en-US" dirty="0"/>
              <a:t> </a:t>
            </a:r>
            <a:r>
              <a:rPr lang="en-US" i="1" dirty="0"/>
              <a:t>function</a:t>
            </a:r>
            <a:r>
              <a:rPr lang="en-US" dirty="0"/>
              <a:t> counts the number of rows returned by a query.</a:t>
            </a:r>
          </a:p>
        </p:txBody>
      </p:sp>
      <p:sp>
        <p:nvSpPr>
          <p:cNvPr id="48133" name="Text Box 4"/>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sp>
        <p:nvSpPr>
          <p:cNvPr id="48134" name="Text Box 6"/>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48135" name="Text Box 7"/>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48136" name="Text Box 9"/>
          <p:cNvSpPr txBox="1">
            <a:spLocks noChangeArrowheads="1"/>
          </p:cNvSpPr>
          <p:nvPr/>
        </p:nvSpPr>
        <p:spPr bwMode="auto">
          <a:xfrm>
            <a:off x="7834774" y="6324600"/>
            <a:ext cx="1101264"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s103d08a</a:t>
            </a:r>
          </a:p>
        </p:txBody>
      </p:sp>
      <p:sp>
        <p:nvSpPr>
          <p:cNvPr id="48137" name="Text Box 10"/>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sp>
        <p:nvSpPr>
          <p:cNvPr id="48138" name="Text Box 11"/>
          <p:cNvSpPr txBox="1">
            <a:spLocks noChangeArrowheads="1"/>
          </p:cNvSpPr>
          <p:nvPr/>
        </p:nvSpPr>
        <p:spPr bwMode="auto">
          <a:xfrm>
            <a:off x="685800" y="1981200"/>
            <a:ext cx="7848600" cy="1672253"/>
          </a:xfrm>
          <a:prstGeom prst="rect">
            <a:avLst/>
          </a:prstGeom>
          <a:solidFill>
            <a:srgbClr val="FFFFFF"/>
          </a:solidFill>
          <a:ln w="38100">
            <a:solidFill>
              <a:schemeClr val="tx2"/>
            </a:solidFill>
            <a:miter lim="800000"/>
            <a:headEnd type="none" w="sm" len="sm"/>
            <a:tailEnd type="none" w="sm" len="sm"/>
          </a:ln>
        </p:spPr>
        <p:txBody>
          <a:bodyPr tIns="50800" rIns="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nSpc>
                <a:spcPct val="85000"/>
              </a:lnSpc>
            </a:pPr>
            <a:r>
              <a:rPr lang="en-US" b="1" dirty="0">
                <a:latin typeface="Courier New" pitchFamily="49" charset="0"/>
              </a:rPr>
              <a:t>proc sql;</a:t>
            </a:r>
          </a:p>
          <a:p>
            <a:pPr>
              <a:lnSpc>
                <a:spcPct val="85000"/>
              </a:lnSpc>
            </a:pPr>
            <a:r>
              <a:rPr lang="en-US" b="1" dirty="0">
                <a:latin typeface="Courier New" pitchFamily="49" charset="0"/>
              </a:rPr>
              <a:t>select count(*) as Count</a:t>
            </a:r>
          </a:p>
          <a:p>
            <a:pPr>
              <a:lnSpc>
                <a:spcPct val="85000"/>
              </a:lnSpc>
            </a:pPr>
            <a:r>
              <a:rPr lang="en-US" b="1" dirty="0">
                <a:latin typeface="Courier New" pitchFamily="49" charset="0"/>
              </a:rPr>
              <a:t>   from orion.employee_information</a:t>
            </a:r>
          </a:p>
          <a:p>
            <a:pPr>
              <a:lnSpc>
                <a:spcPct val="85000"/>
              </a:lnSpc>
            </a:pPr>
            <a:r>
              <a:rPr lang="en-US" b="1" dirty="0">
                <a:latin typeface="Courier New" pitchFamily="49" charset="0"/>
              </a:rPr>
              <a:t>   where Employee_Term_Date is missing;</a:t>
            </a:r>
          </a:p>
          <a:p>
            <a:pPr>
              <a:lnSpc>
                <a:spcPct val="85000"/>
              </a:lnSpc>
            </a:pPr>
            <a:r>
              <a:rPr lang="en-US" b="1" dirty="0">
                <a:latin typeface="Courier New" pitchFamily="49" charset="0"/>
              </a:rPr>
              <a:t>quit;</a:t>
            </a:r>
          </a:p>
        </p:txBody>
      </p:sp>
      <p:sp>
        <p:nvSpPr>
          <p:cNvPr id="47115" name="Text Box 40"/>
          <p:cNvSpPr txBox="1">
            <a:spLocks noChangeArrowheads="1"/>
          </p:cNvSpPr>
          <p:nvPr/>
        </p:nvSpPr>
        <p:spPr bwMode="auto">
          <a:xfrm>
            <a:off x="3482975" y="1563688"/>
            <a:ext cx="2781300" cy="677862"/>
          </a:xfrm>
          <a:prstGeom prst="rect">
            <a:avLst/>
          </a:prstGeom>
          <a:solidFill>
            <a:srgbClr val="CDD9EF"/>
          </a:solidFill>
          <a:ln w="19050">
            <a:solidFill>
              <a:srgbClr val="000000"/>
            </a:solidFill>
            <a:miter lim="800000"/>
            <a:headEnd type="none" w="med" len="lg"/>
            <a:tailEnd type="none" w="med" len="lg"/>
          </a:ln>
          <a:effectLst>
            <a:outerShdw blurRad="50800" dist="107763" dir="2700001" algn="ctr" rotWithShape="0">
              <a:srgbClr val="000000">
                <a:alpha val="40000"/>
              </a:srgbClr>
            </a:outerShdw>
          </a:effectLst>
        </p:spPr>
        <p:txBody>
          <a:bodyPr wrap="none" lIns="88900" tIns="152400" rIns="88900" bIns="1524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defRPr/>
            </a:pPr>
            <a:r>
              <a:rPr lang="en-US" b="1" dirty="0"/>
              <a:t>COUNT</a:t>
            </a:r>
            <a:r>
              <a:rPr lang="en-US" dirty="0"/>
              <a:t>(</a:t>
            </a:r>
            <a:r>
              <a:rPr lang="en-US" i="1" dirty="0"/>
              <a:t>argument</a:t>
            </a:r>
            <a:r>
              <a:rPr lang="en-US" dirty="0"/>
              <a:t>)</a:t>
            </a:r>
          </a:p>
        </p:txBody>
      </p:sp>
      <p:sp>
        <p:nvSpPr>
          <p:cNvPr id="48140" name="Rectangle 1"/>
          <p:cNvSpPr>
            <a:spLocks noChangeArrowheads="1"/>
          </p:cNvSpPr>
          <p:nvPr>
            <p:custDataLst>
              <p:tags r:id="rId2"/>
            </p:custDataLst>
          </p:nvPr>
        </p:nvSpPr>
        <p:spPr bwMode="auto">
          <a:xfrm>
            <a:off x="2028825" y="2343150"/>
            <a:ext cx="1454150" cy="311150"/>
          </a:xfrm>
          <a:prstGeom prst="rect">
            <a:avLst/>
          </a:prstGeom>
          <a:solidFill>
            <a:srgbClr val="99CCFF">
              <a:alpha val="50195"/>
            </a:srgbClr>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88900" tIns="88900" rIns="88900" bIns="88900" anchor="ctr"/>
          <a:lstStyle/>
          <a:p>
            <a:pPr algn="ct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341945444"/>
              </p:ext>
            </p:extLst>
          </p:nvPr>
        </p:nvGraphicFramePr>
        <p:xfrm>
          <a:off x="685800" y="4078278"/>
          <a:ext cx="7848600" cy="1493837"/>
        </p:xfrm>
        <a:graphic>
          <a:graphicData uri="http://schemas.openxmlformats.org/drawingml/2006/table">
            <a:tbl>
              <a:tblPr firstRow="1" bandRow="1">
                <a:tableStyleId>{5C22544A-7EE6-4342-B048-85BDC9FD1C3A}</a:tableStyleId>
              </a:tblPr>
              <a:tblGrid>
                <a:gridCol w="2771776">
                  <a:extLst>
                    <a:ext uri="{9D8B030D-6E8A-4147-A177-3AD203B41FA5}">
                      <a16:colId xmlns:a16="http://schemas.microsoft.com/office/drawing/2014/main" xmlns="" val="20000"/>
                    </a:ext>
                  </a:extLst>
                </a:gridCol>
                <a:gridCol w="5076824">
                  <a:extLst>
                    <a:ext uri="{9D8B030D-6E8A-4147-A177-3AD203B41FA5}">
                      <a16:colId xmlns:a16="http://schemas.microsoft.com/office/drawing/2014/main" xmlns="" val="20001"/>
                    </a:ext>
                  </a:extLst>
                </a:gridCol>
              </a:tblGrid>
              <a:tr h="3963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cap="none" normalizeH="0" baseline="0" dirty="0">
                          <a:ln>
                            <a:noFill/>
                          </a:ln>
                          <a:solidFill>
                            <a:srgbClr val="FFFFFF"/>
                          </a:solidFill>
                          <a:effectLst/>
                          <a:latin typeface="Arial"/>
                        </a:rPr>
                        <a:t>Argument value</a:t>
                      </a:r>
                    </a:p>
                  </a:txBody>
                  <a:tcPr marT="45730" marB="45730">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0053C3"/>
                    </a:solidFill>
                  </a:tcPr>
                </a:tc>
                <a:tc>
                  <a:txBody>
                    <a:bodyPr/>
                    <a:lstStyle/>
                    <a:p>
                      <a:pPr algn="ctr"/>
                      <a:r>
                        <a:rPr lang="en-US" sz="2000" b="1" i="0" dirty="0">
                          <a:solidFill>
                            <a:srgbClr val="FFFFFF"/>
                          </a:solidFill>
                          <a:latin typeface="Arial"/>
                        </a:rPr>
                        <a:t>Counts</a:t>
                      </a:r>
                    </a:p>
                  </a:txBody>
                  <a:tcPr marT="45730" marB="45730">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0053C3"/>
                    </a:solidFill>
                  </a:tcPr>
                </a:tc>
                <a:extLst>
                  <a:ext uri="{0D108BD9-81ED-4DB2-BD59-A6C34878D82A}">
                    <a16:rowId xmlns:a16="http://schemas.microsoft.com/office/drawing/2014/main" xmlns="" val="10000"/>
                  </a:ext>
                </a:extLst>
              </a:tr>
              <a:tr h="3963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cap="none" normalizeH="0" baseline="0" dirty="0">
                          <a:ln>
                            <a:noFill/>
                          </a:ln>
                          <a:solidFill>
                            <a:srgbClr val="000000"/>
                          </a:solidFill>
                          <a:effectLst/>
                          <a:latin typeface="Arial"/>
                        </a:rPr>
                        <a:t>* (asterisk)</a:t>
                      </a:r>
                    </a:p>
                  </a:txBody>
                  <a:tcPr marT="45730" marB="45730">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F2F2F2"/>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cap="none" normalizeH="0" baseline="0" dirty="0">
                          <a:ln>
                            <a:noFill/>
                          </a:ln>
                          <a:solidFill>
                            <a:srgbClr val="000000"/>
                          </a:solidFill>
                          <a:effectLst/>
                          <a:latin typeface="Arial"/>
                        </a:rPr>
                        <a:t>All rows in a table or group</a:t>
                      </a:r>
                    </a:p>
                  </a:txBody>
                  <a:tcPr marT="45730" marB="45730">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F2F2F2"/>
                    </a:solidFill>
                  </a:tcPr>
                </a:tc>
                <a:extLst>
                  <a:ext uri="{0D108BD9-81ED-4DB2-BD59-A6C34878D82A}">
                    <a16:rowId xmlns:a16="http://schemas.microsoft.com/office/drawing/2014/main" xmlns="" val="10001"/>
                  </a:ext>
                </a:extLst>
              </a:tr>
              <a:tr h="7011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cap="none" normalizeH="0" baseline="0" dirty="0">
                          <a:ln>
                            <a:noFill/>
                          </a:ln>
                          <a:solidFill>
                            <a:srgbClr val="000000"/>
                          </a:solidFill>
                          <a:effectLst/>
                          <a:latin typeface="Arial"/>
                        </a:rPr>
                        <a:t>A column name </a:t>
                      </a:r>
                    </a:p>
                  </a:txBody>
                  <a:tcPr marT="45730" marB="45730">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CCCCCC"/>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cap="none" normalizeH="0" baseline="0" dirty="0">
                          <a:ln>
                            <a:noFill/>
                          </a:ln>
                          <a:solidFill>
                            <a:srgbClr val="000000"/>
                          </a:solidFill>
                          <a:effectLst/>
                          <a:latin typeface="Arial"/>
                        </a:rPr>
                        <a:t>The number of nonmissing values in that column</a:t>
                      </a:r>
                    </a:p>
                  </a:txBody>
                  <a:tcPr marT="45730" marB="45730">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CCCCCC"/>
                    </a:solidFill>
                  </a:tcPr>
                </a:tc>
                <a:extLst>
                  <a:ext uri="{0D108BD9-81ED-4DB2-BD59-A6C34878D82A}">
                    <a16:rowId xmlns:a16="http://schemas.microsoft.com/office/drawing/2014/main" xmlns="" val="10002"/>
                  </a:ext>
                </a:extLst>
              </a:tr>
            </a:tbl>
          </a:graphicData>
        </a:graphic>
      </p:graphicFrame>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ashq\root\dept\PSD\GRAPHICS\Illustrations\Backgrounds\soft_blue_ova_horizl_smb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996824"/>
            <a:ext cx="8458200" cy="4737601"/>
          </a:xfrm>
          <a:prstGeom prst="rect">
            <a:avLst/>
          </a:prstGeom>
          <a:noFill/>
          <a:extLst>
            <a:ext uri="{909E8E84-426E-40DD-AFC4-6F175D3DCCD1}">
              <a14:hiddenFill xmlns:a14="http://schemas.microsoft.com/office/drawing/2010/main">
                <a:solidFill>
                  <a:srgbClr val="FFFFFF"/>
                </a:solidFill>
              </a14:hiddenFill>
            </a:ext>
          </a:extLst>
        </p:spPr>
      </p:pic>
      <p:sp>
        <p:nvSpPr>
          <p:cNvPr id="8196" name="Rectangle 2"/>
          <p:cNvSpPr>
            <a:spLocks noGrp="1" noChangeArrowheads="1"/>
          </p:cNvSpPr>
          <p:nvPr>
            <p:ph type="title"/>
          </p:nvPr>
        </p:nvSpPr>
        <p:spPr/>
        <p:txBody>
          <a:bodyPr/>
          <a:lstStyle/>
          <a:p>
            <a:r>
              <a:rPr lang="en-US" dirty="0"/>
              <a:t>Business Scenario</a:t>
            </a:r>
          </a:p>
        </p:txBody>
      </p:sp>
      <p:sp>
        <p:nvSpPr>
          <p:cNvPr id="8197" name="Rectangle 3"/>
          <p:cNvSpPr>
            <a:spLocks noGrp="1" noChangeArrowheads="1"/>
          </p:cNvSpPr>
          <p:nvPr>
            <p:ph idx="1"/>
          </p:nvPr>
        </p:nvSpPr>
        <p:spPr/>
        <p:txBody>
          <a:bodyPr/>
          <a:lstStyle/>
          <a:p>
            <a:pPr marL="0" indent="0"/>
            <a:r>
              <a:rPr lang="en-US" dirty="0"/>
              <a:t>Management wants to analyze employee donation information. They requested two reports.</a:t>
            </a:r>
          </a:p>
          <a:p>
            <a:pPr marL="0" indent="0"/>
            <a:endParaRPr lang="en-US" dirty="0"/>
          </a:p>
          <a:p>
            <a:pPr marL="0" indent="0"/>
            <a:r>
              <a:rPr lang="en-US" dirty="0"/>
              <a:t>Report 1: first quarter </a:t>
            </a:r>
            <a:br>
              <a:rPr lang="en-US" dirty="0"/>
            </a:br>
            <a:r>
              <a:rPr lang="en-US" dirty="0"/>
              <a:t>donations in descending</a:t>
            </a:r>
            <a:br>
              <a:rPr lang="en-US" dirty="0"/>
            </a:br>
            <a:r>
              <a:rPr lang="en-US" dirty="0"/>
              <a:t>order</a:t>
            </a:r>
          </a:p>
          <a:p>
            <a:pPr marL="0" indent="0"/>
            <a:endParaRPr lang="en-US" dirty="0"/>
          </a:p>
          <a:p>
            <a:pPr marL="0" indent="0"/>
            <a:r>
              <a:rPr lang="en-US" dirty="0"/>
              <a:t>Report 2: maximum</a:t>
            </a:r>
            <a:br>
              <a:rPr lang="en-US" dirty="0"/>
            </a:br>
            <a:r>
              <a:rPr lang="en-US" dirty="0"/>
              <a:t>quarterly donations </a:t>
            </a:r>
            <a:br>
              <a:rPr lang="en-US" dirty="0"/>
            </a:br>
            <a:r>
              <a:rPr lang="en-US" dirty="0"/>
              <a:t>in descending order </a:t>
            </a:r>
            <a:br>
              <a:rPr lang="en-US" dirty="0"/>
            </a:br>
            <a:r>
              <a:rPr lang="en-US" dirty="0"/>
              <a:t>with employee IDs </a:t>
            </a:r>
            <a:br>
              <a:rPr lang="en-US" dirty="0"/>
            </a:br>
            <a:r>
              <a:rPr lang="en-US" dirty="0"/>
              <a:t>in ascending order</a:t>
            </a:r>
          </a:p>
        </p:txBody>
      </p:sp>
      <p:sp>
        <p:nvSpPr>
          <p:cNvPr id="8199" name="Text Box 5"/>
          <p:cNvSpPr txBox="1">
            <a:spLocks noChangeArrowheads="1"/>
          </p:cNvSpPr>
          <p:nvPr/>
        </p:nvSpPr>
        <p:spPr bwMode="auto">
          <a:xfrm>
            <a:off x="1833421" y="305812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17" name="Rectangle 16"/>
          <p:cNvSpPr/>
          <p:nvPr/>
        </p:nvSpPr>
        <p:spPr>
          <a:xfrm>
            <a:off x="4274826" y="1950049"/>
            <a:ext cx="3265333" cy="1903085"/>
          </a:xfrm>
          <a:prstGeom prst="rect">
            <a:avLst/>
          </a:prstGeom>
          <a:solidFill>
            <a:srgbClr val="FFFFFF"/>
          </a:solidFill>
          <a:ln w="38100" cmpd="sng">
            <a:solidFill>
              <a:schemeClr val="tx2"/>
            </a:solidFill>
          </a:ln>
        </p:spPr>
        <p:txBody>
          <a:bodyPr wrap="square" lIns="88900" tIns="88900" rIns="88900" bIns="88900">
            <a:spAutoFit/>
          </a:bodyPr>
          <a:lstStyle/>
          <a:p>
            <a:r>
              <a:rPr lang="en-US" sz="1600" b="1" dirty="0">
                <a:solidFill>
                  <a:srgbClr val="000000"/>
                </a:solidFill>
                <a:latin typeface="SAS Monospace"/>
              </a:rPr>
              <a:t> Employee ID      Qtr1</a:t>
            </a:r>
          </a:p>
          <a:p>
            <a:r>
              <a:rPr lang="en-US" sz="1600" b="1" dirty="0">
                <a:solidFill>
                  <a:srgbClr val="000000"/>
                </a:solidFill>
                <a:latin typeface="SAS Monospace"/>
              </a:rPr>
              <a:t>ƒƒƒƒƒƒƒƒƒƒƒƒƒƒƒƒƒƒƒƒƒƒ</a:t>
            </a:r>
          </a:p>
          <a:p>
            <a:r>
              <a:rPr lang="en-US" sz="1600" b="1" dirty="0">
                <a:solidFill>
                  <a:srgbClr val="000000"/>
                </a:solidFill>
                <a:latin typeface="SAS Monospace"/>
              </a:rPr>
              <a:t>      121143        35</a:t>
            </a:r>
          </a:p>
          <a:p>
            <a:r>
              <a:rPr lang="en-US" sz="1600" b="1" dirty="0">
                <a:solidFill>
                  <a:srgbClr val="000000"/>
                </a:solidFill>
                <a:latin typeface="SAS Monospace"/>
              </a:rPr>
              <a:t>      121142        35</a:t>
            </a:r>
          </a:p>
          <a:p>
            <a:r>
              <a:rPr lang="en-US" sz="1600" b="1" dirty="0">
                <a:solidFill>
                  <a:srgbClr val="000000"/>
                </a:solidFill>
                <a:latin typeface="SAS Monospace"/>
              </a:rPr>
              <a:t>      121145        35</a:t>
            </a:r>
          </a:p>
          <a:p>
            <a:r>
              <a:rPr lang="en-US" sz="1600" b="1" dirty="0">
                <a:solidFill>
                  <a:srgbClr val="000000"/>
                </a:solidFill>
                <a:latin typeface="SAS Monospace"/>
              </a:rPr>
              <a:t>      120791        30</a:t>
            </a:r>
          </a:p>
          <a:p>
            <a:r>
              <a:rPr lang="en-US" sz="1600" b="1" dirty="0">
                <a:solidFill>
                  <a:srgbClr val="000000"/>
                </a:solidFill>
                <a:latin typeface="SAS Monospace"/>
              </a:rPr>
              <a:t>      ...  </a:t>
            </a:r>
          </a:p>
        </p:txBody>
      </p:sp>
      <p:sp>
        <p:nvSpPr>
          <p:cNvPr id="18" name="Rectangle 17"/>
          <p:cNvSpPr/>
          <p:nvPr/>
        </p:nvSpPr>
        <p:spPr>
          <a:xfrm>
            <a:off x="4274825" y="4235284"/>
            <a:ext cx="3265333" cy="1903085"/>
          </a:xfrm>
          <a:prstGeom prst="rect">
            <a:avLst/>
          </a:prstGeom>
          <a:solidFill>
            <a:srgbClr val="FFFFFF"/>
          </a:solidFill>
          <a:ln w="38100" cmpd="sng">
            <a:solidFill>
              <a:schemeClr val="tx2"/>
            </a:solidFill>
          </a:ln>
        </p:spPr>
        <p:txBody>
          <a:bodyPr wrap="square" lIns="88900" tIns="88900" rIns="88900" bIns="88900">
            <a:spAutoFit/>
          </a:bodyPr>
          <a:lstStyle/>
          <a:p>
            <a:r>
              <a:rPr lang="en-US" sz="1600" b="1" dirty="0">
                <a:solidFill>
                  <a:srgbClr val="000000"/>
                </a:solidFill>
                <a:latin typeface="SAS Monospace"/>
              </a:rPr>
              <a:t> Employee ID       </a:t>
            </a:r>
          </a:p>
          <a:p>
            <a:r>
              <a:rPr lang="en-US" sz="1600" b="1" dirty="0">
                <a:solidFill>
                  <a:srgbClr val="000000"/>
                </a:solidFill>
                <a:latin typeface="SAS Monospace"/>
              </a:rPr>
              <a:t>ƒƒƒƒƒƒƒƒƒƒƒƒƒƒƒƒƒƒƒƒƒƒ</a:t>
            </a:r>
          </a:p>
          <a:p>
            <a:r>
              <a:rPr lang="en-US" sz="1600" b="1" dirty="0">
                <a:solidFill>
                  <a:srgbClr val="000000"/>
                </a:solidFill>
                <a:latin typeface="SAS Monospace"/>
              </a:rPr>
              <a:t>      120265        25</a:t>
            </a:r>
          </a:p>
          <a:p>
            <a:r>
              <a:rPr lang="en-US" sz="1600" b="1" dirty="0">
                <a:solidFill>
                  <a:srgbClr val="000000"/>
                </a:solidFill>
                <a:latin typeface="SAS Monospace"/>
              </a:rPr>
              <a:t>      120736        25</a:t>
            </a:r>
          </a:p>
          <a:p>
            <a:r>
              <a:rPr lang="en-US" sz="1600" b="1" dirty="0">
                <a:solidFill>
                  <a:srgbClr val="000000"/>
                </a:solidFill>
                <a:latin typeface="SAS Monospace"/>
              </a:rPr>
              <a:t>      120270        20</a:t>
            </a:r>
          </a:p>
          <a:p>
            <a:r>
              <a:rPr lang="en-US" sz="1600" b="1" dirty="0">
                <a:solidFill>
                  <a:srgbClr val="000000"/>
                </a:solidFill>
                <a:latin typeface="SAS Monospace"/>
              </a:rPr>
              <a:t>      120679        20</a:t>
            </a:r>
          </a:p>
          <a:p>
            <a:r>
              <a:rPr lang="en-US" sz="1600" b="1" dirty="0">
                <a:solidFill>
                  <a:srgbClr val="000000"/>
                </a:solidFill>
                <a:latin typeface="SAS Monospace"/>
              </a:rPr>
              <a:t>      ...</a:t>
            </a:r>
          </a:p>
        </p:txBody>
      </p:sp>
    </p:spTree>
    <p:extLst>
      <p:ext uri="{BB962C8B-B14F-4D97-AF65-F5344CB8AC3E}">
        <p14:creationId xmlns:p14="http://schemas.microsoft.com/office/powerpoint/2010/main" val="33511451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dirty="0"/>
              <a:t>Viewing the Output</a:t>
            </a:r>
          </a:p>
        </p:txBody>
      </p:sp>
      <p:sp>
        <p:nvSpPr>
          <p:cNvPr id="51203" name="Rectangle 3"/>
          <p:cNvSpPr>
            <a:spLocks noGrp="1" noChangeArrowheads="1"/>
          </p:cNvSpPr>
          <p:nvPr>
            <p:ph idx="1"/>
          </p:nvPr>
        </p:nvSpPr>
        <p:spPr>
          <a:xfrm>
            <a:off x="684213" y="965408"/>
            <a:ext cx="7848600" cy="4264025"/>
          </a:xfrm>
        </p:spPr>
        <p:txBody>
          <a:bodyPr/>
          <a:lstStyle/>
          <a:p>
            <a:pPr marL="0" indent="0">
              <a:defRPr/>
            </a:pPr>
            <a:r>
              <a:rPr lang="en-US" dirty="0"/>
              <a:t>The COUNT function returns the number of distinct </a:t>
            </a:r>
            <a:br>
              <a:rPr lang="en-US" dirty="0"/>
            </a:br>
            <a:r>
              <a:rPr lang="en-US" dirty="0"/>
              <a:t>nonmissing </a:t>
            </a:r>
            <a:r>
              <a:rPr lang="en-US" b="1" dirty="0"/>
              <a:t>Manager_ID</a:t>
            </a:r>
            <a:r>
              <a:rPr lang="en-US" dirty="0"/>
              <a:t> values returned by a query.</a:t>
            </a:r>
          </a:p>
          <a:p>
            <a:pPr marL="1485900" indent="-1485900">
              <a:spcBef>
                <a:spcPct val="50000"/>
              </a:spcBef>
              <a:buClrTx/>
              <a:buFontTx/>
              <a:buNone/>
              <a:defRPr/>
            </a:pPr>
            <a:endParaRPr lang="en-US" dirty="0"/>
          </a:p>
          <a:p>
            <a:pPr marL="1485900" indent="-1485900">
              <a:spcBef>
                <a:spcPct val="50000"/>
              </a:spcBef>
              <a:buClrTx/>
              <a:buFontTx/>
              <a:buNone/>
              <a:defRPr/>
            </a:pPr>
            <a:endParaRPr lang="en-US" dirty="0"/>
          </a:p>
          <a:p>
            <a:pPr marL="1485900" indent="-1485900">
              <a:spcBef>
                <a:spcPct val="50000"/>
              </a:spcBef>
              <a:buClrTx/>
              <a:buFontTx/>
              <a:buNone/>
              <a:defRPr/>
            </a:pPr>
            <a:endParaRPr lang="en-US" dirty="0"/>
          </a:p>
          <a:p>
            <a:pPr marL="1485900" indent="-1485900">
              <a:spcBef>
                <a:spcPct val="50000"/>
              </a:spcBef>
              <a:buClrTx/>
              <a:buFontTx/>
              <a:buNone/>
              <a:defRPr/>
            </a:pPr>
            <a:r>
              <a:rPr lang="en-US" dirty="0"/>
              <a:t>PROC SQL Output</a:t>
            </a:r>
          </a:p>
        </p:txBody>
      </p:sp>
      <p:sp>
        <p:nvSpPr>
          <p:cNvPr id="49157" name="Text Box 4"/>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sp>
        <p:nvSpPr>
          <p:cNvPr id="49158" name="Text Box 6"/>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49159" name="Text Box 7"/>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49160" name="Text Box 8"/>
          <p:cNvSpPr txBox="1">
            <a:spLocks noChangeArrowheads="1"/>
          </p:cNvSpPr>
          <p:nvPr/>
        </p:nvSpPr>
        <p:spPr bwMode="auto">
          <a:xfrm>
            <a:off x="684213" y="4301333"/>
            <a:ext cx="4213225" cy="1066800"/>
          </a:xfrm>
          <a:prstGeom prst="rect">
            <a:avLst/>
          </a:prstGeom>
          <a:solidFill>
            <a:srgbClr val="FFFFFF"/>
          </a:solidFill>
          <a:ln w="38100">
            <a:solidFill>
              <a:schemeClr val="tx2"/>
            </a:solidFill>
            <a:miter lim="800000"/>
            <a:headEnd type="none" w="sm" len="sm"/>
            <a:tailEnd type="none" w="sm" len="sm"/>
          </a:ln>
        </p:spPr>
        <p:txBody>
          <a:bodyPr lIns="50800" tIns="50800" rIns="50800" bIns="50800"/>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b="1" dirty="0">
                <a:solidFill>
                  <a:srgbClr val="000000"/>
                </a:solidFill>
                <a:latin typeface="SAS Monospace" pitchFamily="49" charset="0"/>
              </a:rPr>
              <a:t>Count</a:t>
            </a:r>
            <a:br>
              <a:rPr lang="en-US" sz="2000" b="1" dirty="0">
                <a:solidFill>
                  <a:srgbClr val="000000"/>
                </a:solidFill>
                <a:latin typeface="SAS Monospace" pitchFamily="49" charset="0"/>
              </a:rPr>
            </a:br>
            <a:r>
              <a:rPr lang="en-US" sz="2000" b="1" dirty="0">
                <a:solidFill>
                  <a:srgbClr val="000000"/>
                </a:solidFill>
                <a:latin typeface="SAS Monospace" pitchFamily="49" charset="0"/>
              </a:rPr>
              <a:t>ƒƒƒƒƒƒƒƒ</a:t>
            </a:r>
            <a:br>
              <a:rPr lang="en-US" sz="2000" b="1" dirty="0">
                <a:solidFill>
                  <a:srgbClr val="000000"/>
                </a:solidFill>
                <a:latin typeface="SAS Monospace" pitchFamily="49" charset="0"/>
              </a:rPr>
            </a:br>
            <a:r>
              <a:rPr lang="en-US" sz="2000" b="1" dirty="0">
                <a:solidFill>
                  <a:srgbClr val="000000"/>
                </a:solidFill>
                <a:latin typeface="SAS Monospace" pitchFamily="49" charset="0"/>
              </a:rPr>
              <a:t>52</a:t>
            </a:r>
          </a:p>
        </p:txBody>
      </p:sp>
      <p:sp>
        <p:nvSpPr>
          <p:cNvPr id="49161" name="Text Box 9"/>
          <p:cNvSpPr txBox="1">
            <a:spLocks noChangeArrowheads="1"/>
          </p:cNvSpPr>
          <p:nvPr/>
        </p:nvSpPr>
        <p:spPr bwMode="auto">
          <a:xfrm>
            <a:off x="7823554" y="6324600"/>
            <a:ext cx="1112484"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s103d08b</a:t>
            </a:r>
          </a:p>
        </p:txBody>
      </p:sp>
      <p:sp>
        <p:nvSpPr>
          <p:cNvPr id="49162" name="Text Box 10"/>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sp>
        <p:nvSpPr>
          <p:cNvPr id="49163" name="Text Box 11"/>
          <p:cNvSpPr txBox="1">
            <a:spLocks noChangeArrowheads="1"/>
          </p:cNvSpPr>
          <p:nvPr/>
        </p:nvSpPr>
        <p:spPr bwMode="auto">
          <a:xfrm>
            <a:off x="685800" y="1981200"/>
            <a:ext cx="7848600" cy="1672253"/>
          </a:xfrm>
          <a:prstGeom prst="rect">
            <a:avLst/>
          </a:prstGeom>
          <a:solidFill>
            <a:srgbClr val="FFFFFF"/>
          </a:solidFill>
          <a:ln w="38100">
            <a:solidFill>
              <a:schemeClr val="tx2"/>
            </a:solidFill>
            <a:miter lim="800000"/>
            <a:headEnd type="none" w="sm" len="sm"/>
            <a:tailEnd type="none" w="sm" len="sm"/>
          </a:ln>
        </p:spPr>
        <p:txBody>
          <a:bodyPr tIns="50800" rIns="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nSpc>
                <a:spcPct val="85000"/>
              </a:lnSpc>
            </a:pPr>
            <a:r>
              <a:rPr lang="en-US" b="1" dirty="0">
                <a:latin typeface="Courier New" pitchFamily="49" charset="0"/>
              </a:rPr>
              <a:t>proc sql;</a:t>
            </a:r>
          </a:p>
          <a:p>
            <a:pPr>
              <a:lnSpc>
                <a:spcPct val="85000"/>
              </a:lnSpc>
            </a:pPr>
            <a:r>
              <a:rPr lang="en-US" b="1" dirty="0">
                <a:latin typeface="Courier New" pitchFamily="49" charset="0"/>
              </a:rPr>
              <a:t>select count(distinct Manager_ID) as Count</a:t>
            </a:r>
          </a:p>
          <a:p>
            <a:pPr>
              <a:lnSpc>
                <a:spcPct val="85000"/>
              </a:lnSpc>
            </a:pPr>
            <a:r>
              <a:rPr lang="en-US" b="1" dirty="0">
                <a:latin typeface="Courier New" pitchFamily="49" charset="0"/>
              </a:rPr>
              <a:t>   from </a:t>
            </a:r>
            <a:r>
              <a:rPr lang="en-US" b="1" dirty="0">
                <a:latin typeface="Courier New" pitchFamily="49" charset="0"/>
                <a:cs typeface="Courier New" pitchFamily="49" charset="0"/>
              </a:rPr>
              <a:t>orion.employee_information</a:t>
            </a:r>
            <a:r>
              <a:rPr lang="en-US" b="1" dirty="0">
                <a:latin typeface="Courier New" pitchFamily="49" charset="0"/>
              </a:rPr>
              <a:t>   </a:t>
            </a:r>
          </a:p>
          <a:p>
            <a:pPr>
              <a:lnSpc>
                <a:spcPct val="85000"/>
              </a:lnSpc>
            </a:pPr>
            <a:r>
              <a:rPr lang="en-US" b="1" dirty="0">
                <a:latin typeface="Courier New" pitchFamily="49" charset="0"/>
              </a:rPr>
              <a:t>   where Employee_Term_Date is missing;</a:t>
            </a:r>
          </a:p>
          <a:p>
            <a:pPr>
              <a:lnSpc>
                <a:spcPct val="85000"/>
              </a:lnSpc>
            </a:pPr>
            <a:r>
              <a:rPr lang="en-US" b="1" dirty="0">
                <a:latin typeface="Courier New" pitchFamily="49" charset="0"/>
              </a:rPr>
              <a:t>quit;</a:t>
            </a:r>
          </a:p>
        </p:txBody>
      </p:sp>
      <p:sp>
        <p:nvSpPr>
          <p:cNvPr id="4" name="Rectangle 3"/>
          <p:cNvSpPr/>
          <p:nvPr>
            <p:custDataLst>
              <p:tags r:id="rId2"/>
            </p:custDataLst>
          </p:nvPr>
        </p:nvSpPr>
        <p:spPr bwMode="auto">
          <a:xfrm>
            <a:off x="2034556" y="2367201"/>
            <a:ext cx="4733992" cy="286547"/>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Tree>
    <p:custDataLst>
      <p:tags r:id="rId1"/>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descr="C:\Users\kaperk\Desktop\CDS_slides\PNG\Questions_sli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600" y="1635125"/>
            <a:ext cx="665480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893489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t>3.04 Quiz</a:t>
            </a:r>
            <a:endParaRPr lang="en-US" dirty="0"/>
          </a:p>
        </p:txBody>
      </p:sp>
      <p:sp>
        <p:nvSpPr>
          <p:cNvPr id="51203" name="Rectangle 3"/>
          <p:cNvSpPr>
            <a:spLocks noGrp="1" noChangeArrowheads="1"/>
          </p:cNvSpPr>
          <p:nvPr>
            <p:ph idx="1"/>
          </p:nvPr>
        </p:nvSpPr>
        <p:spPr/>
        <p:txBody>
          <a:bodyPr/>
          <a:lstStyle/>
          <a:p>
            <a:pPr marL="0" indent="0">
              <a:tabLst>
                <a:tab pos="457200" algn="l"/>
              </a:tabLst>
            </a:pPr>
            <a:r>
              <a:rPr lang="en-US" dirty="0"/>
              <a:t>Open the program file </a:t>
            </a:r>
            <a:r>
              <a:rPr lang="en-US" b="1" dirty="0"/>
              <a:t>s103a02</a:t>
            </a:r>
            <a:r>
              <a:rPr lang="en-US" dirty="0"/>
              <a:t>.</a:t>
            </a:r>
            <a:r>
              <a:rPr lang="en-US" b="1" dirty="0"/>
              <a:t> </a:t>
            </a:r>
            <a:r>
              <a:rPr lang="en-US" dirty="0"/>
              <a:t>Submit the program </a:t>
            </a:r>
            <a:br>
              <a:rPr lang="en-US" dirty="0"/>
            </a:br>
            <a:r>
              <a:rPr lang="en-US" dirty="0"/>
              <a:t>and view the output.</a:t>
            </a:r>
          </a:p>
          <a:p>
            <a:pPr marL="0" indent="0">
              <a:tabLst>
                <a:tab pos="457200" algn="l"/>
              </a:tabLst>
            </a:pPr>
            <a:r>
              <a:rPr lang="en-US" dirty="0"/>
              <a:t>1.	How many rows did the first query create?</a:t>
            </a:r>
          </a:p>
          <a:p>
            <a:pPr marL="0" indent="0">
              <a:tabLst>
                <a:tab pos="457200" algn="l"/>
              </a:tabLst>
            </a:pPr>
            <a:r>
              <a:rPr lang="en-US" dirty="0"/>
              <a:t>2.	How many rows did the second query create?</a:t>
            </a:r>
          </a:p>
          <a:p>
            <a:pPr marL="0" indent="0">
              <a:tabLst>
                <a:tab pos="457200" algn="l"/>
              </a:tabLst>
            </a:pPr>
            <a:r>
              <a:rPr lang="en-US" dirty="0"/>
              <a:t>3.	In the second query’s results, was the value</a:t>
            </a:r>
            <a:br>
              <a:rPr lang="en-US" dirty="0"/>
            </a:br>
            <a:r>
              <a:rPr lang="en-US" dirty="0"/>
              <a:t>	in the </a:t>
            </a:r>
            <a:r>
              <a:rPr lang="en-US" b="1" dirty="0"/>
              <a:t>Average</a:t>
            </a:r>
            <a:r>
              <a:rPr lang="en-US" dirty="0"/>
              <a:t> column different for every gender</a:t>
            </a:r>
            <a:br>
              <a:rPr lang="en-US" dirty="0"/>
            </a:br>
            <a:r>
              <a:rPr lang="en-US" dirty="0"/>
              <a:t>	listed?</a:t>
            </a:r>
          </a:p>
        </p:txBody>
      </p:sp>
      <p:sp>
        <p:nvSpPr>
          <p:cNvPr id="51205" name="Text Box 4"/>
          <p:cNvSpPr txBox="1">
            <a:spLocks noChangeArrowheads="1"/>
          </p:cNvSpPr>
          <p:nvPr/>
        </p:nvSpPr>
        <p:spPr bwMode="auto">
          <a:xfrm>
            <a:off x="7959725" y="6324600"/>
            <a:ext cx="97631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s103a02</a:t>
            </a:r>
          </a:p>
        </p:txBody>
      </p:sp>
    </p:spTree>
    <p:custDataLst>
      <p:tags r:id="rId1"/>
    </p:custData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noFill/>
        </p:spPr>
        <p:txBody>
          <a:bodyPr/>
          <a:lstStyle/>
          <a:p>
            <a:r>
              <a:rPr lang="en-US"/>
              <a:t>3.04 Quiz </a:t>
            </a:r>
            <a:r>
              <a:rPr lang="en-US" dirty="0"/>
              <a:t>– Correct Answer</a:t>
            </a:r>
          </a:p>
        </p:txBody>
      </p:sp>
      <p:sp>
        <p:nvSpPr>
          <p:cNvPr id="52227" name="Rectangle 3"/>
          <p:cNvSpPr>
            <a:spLocks noGrp="1" noChangeArrowheads="1"/>
          </p:cNvSpPr>
          <p:nvPr>
            <p:ph idx="1"/>
          </p:nvPr>
        </p:nvSpPr>
        <p:spPr/>
        <p:txBody>
          <a:bodyPr/>
          <a:lstStyle/>
          <a:p>
            <a:pPr marL="457200" indent="-457200">
              <a:buAutoNum type="arabicPeriod"/>
            </a:pPr>
            <a:r>
              <a:rPr lang="en-US" dirty="0"/>
              <a:t>How many rows did the first query create?</a:t>
            </a:r>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r>
              <a:rPr lang="en-US" b="1" dirty="0"/>
              <a:t>One row</a:t>
            </a:r>
          </a:p>
          <a:p>
            <a:pPr marL="457200" indent="-457200">
              <a:buAutoNum type="arabicPeriod"/>
            </a:pPr>
            <a:endParaRPr lang="en-US" dirty="0"/>
          </a:p>
        </p:txBody>
      </p:sp>
      <p:sp>
        <p:nvSpPr>
          <p:cNvPr id="52229" name="Rectangle 4"/>
          <p:cNvSpPr>
            <a:spLocks noChangeArrowheads="1"/>
          </p:cNvSpPr>
          <p:nvPr/>
        </p:nvSpPr>
        <p:spPr bwMode="auto">
          <a:xfrm>
            <a:off x="685800" y="4043363"/>
            <a:ext cx="7848600"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tabLst>
                <a:tab pos="1423988" algn="l"/>
              </a:tabLst>
            </a:pPr>
            <a:endParaRPr lang="en-US" b="1" dirty="0"/>
          </a:p>
        </p:txBody>
      </p:sp>
      <p:sp>
        <p:nvSpPr>
          <p:cNvPr id="52230" name="Text Box 5"/>
          <p:cNvSpPr txBox="1">
            <a:spLocks noChangeArrowheads="1"/>
          </p:cNvSpPr>
          <p:nvPr/>
        </p:nvSpPr>
        <p:spPr bwMode="auto">
          <a:xfrm>
            <a:off x="1600200" y="3581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52231" name="Text Box 6"/>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sp>
        <p:nvSpPr>
          <p:cNvPr id="52232" name="Text Box 7"/>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52233" name="Text Box 8"/>
          <p:cNvSpPr txBox="1">
            <a:spLocks noChangeArrowheads="1"/>
          </p:cNvSpPr>
          <p:nvPr/>
        </p:nvSpPr>
        <p:spPr bwMode="auto">
          <a:xfrm>
            <a:off x="685800" y="4616077"/>
            <a:ext cx="5537200" cy="1025525"/>
          </a:xfrm>
          <a:prstGeom prst="rect">
            <a:avLst/>
          </a:prstGeom>
          <a:solidFill>
            <a:srgbClr val="FFFFFF"/>
          </a:solidFill>
          <a:ln w="38100">
            <a:solidFill>
              <a:schemeClr val="tx2"/>
            </a:solidFill>
            <a:miter lim="800000"/>
            <a:headEnd type="none" w="sm" len="sm"/>
            <a:tailEnd type="none" w="sm" len="sm"/>
          </a:ln>
        </p:spPr>
        <p:txBody>
          <a:bodyPr t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sz="2000" dirty="0">
              <a:latin typeface="SAS Monospace" pitchFamily="49" charset="0"/>
            </a:endParaRPr>
          </a:p>
          <a:p>
            <a:r>
              <a:rPr lang="en-US" sz="2000" dirty="0">
                <a:latin typeface="SAS Monospace" pitchFamily="49" charset="0"/>
              </a:rPr>
              <a:t>  ƒƒƒƒƒƒƒƒƒƒƒƒƒƒƒƒƒƒƒƒƒƒƒƒƒƒƒƒƒƒƒƒ</a:t>
            </a:r>
          </a:p>
          <a:p>
            <a:r>
              <a:rPr lang="en-US" sz="2000" dirty="0">
                <a:latin typeface="SAS Monospace" pitchFamily="49" charset="0"/>
              </a:rPr>
              <a:t>  The Average Salary is:  40476.92</a:t>
            </a:r>
            <a:endParaRPr lang="en-US" sz="2000" b="1" dirty="0">
              <a:solidFill>
                <a:srgbClr val="000000"/>
              </a:solidFill>
              <a:latin typeface="SAS Monospace" pitchFamily="49" charset="0"/>
            </a:endParaRPr>
          </a:p>
        </p:txBody>
      </p:sp>
      <p:sp>
        <p:nvSpPr>
          <p:cNvPr id="52234" name="Text Box 9"/>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sp>
        <p:nvSpPr>
          <p:cNvPr id="52235" name="Text Box 10"/>
          <p:cNvSpPr txBox="1">
            <a:spLocks noChangeArrowheads="1"/>
          </p:cNvSpPr>
          <p:nvPr/>
        </p:nvSpPr>
        <p:spPr bwMode="auto">
          <a:xfrm>
            <a:off x="7962900" y="6324600"/>
            <a:ext cx="97631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s103a02</a:t>
            </a:r>
          </a:p>
        </p:txBody>
      </p:sp>
      <p:sp>
        <p:nvSpPr>
          <p:cNvPr id="52236" name="Text Box 11"/>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sp>
        <p:nvSpPr>
          <p:cNvPr id="52237" name="Text Box 12"/>
          <p:cNvSpPr txBox="1">
            <a:spLocks noChangeArrowheads="1"/>
          </p:cNvSpPr>
          <p:nvPr/>
        </p:nvSpPr>
        <p:spPr bwMode="auto">
          <a:xfrm>
            <a:off x="685800" y="1600200"/>
            <a:ext cx="7378700" cy="1986185"/>
          </a:xfrm>
          <a:prstGeom prst="rect">
            <a:avLst/>
          </a:prstGeom>
          <a:solidFill>
            <a:srgbClr val="FFFFFF"/>
          </a:solidFill>
          <a:ln w="38100">
            <a:solidFill>
              <a:schemeClr val="tx2"/>
            </a:solidFill>
            <a:miter lim="800000"/>
            <a:headEnd type="none" w="sm" len="sm"/>
            <a:tailEnd type="none" w="sm" len="sm"/>
          </a:ln>
        </p:spPr>
        <p:txBody>
          <a:bodyPr lIns="50800" tIns="50800" r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nSpc>
                <a:spcPct val="85000"/>
              </a:lnSpc>
            </a:pPr>
            <a:r>
              <a:rPr lang="en-US" b="1" dirty="0">
                <a:latin typeface="Courier New" pitchFamily="49" charset="0"/>
              </a:rPr>
              <a:t>proc sql;</a:t>
            </a:r>
          </a:p>
          <a:p>
            <a:pPr>
              <a:lnSpc>
                <a:spcPct val="85000"/>
              </a:lnSpc>
            </a:pPr>
            <a:r>
              <a:rPr lang="en-US" b="1" dirty="0">
                <a:latin typeface="Courier New" pitchFamily="49" charset="0"/>
              </a:rPr>
              <a:t>select 'The Average Salary is:',</a:t>
            </a:r>
          </a:p>
          <a:p>
            <a:pPr>
              <a:lnSpc>
                <a:spcPct val="85000"/>
              </a:lnSpc>
            </a:pPr>
            <a:r>
              <a:rPr lang="en-US" b="1" dirty="0">
                <a:latin typeface="Courier New" pitchFamily="49" charset="0"/>
              </a:rPr>
              <a:t>       avg(Salary)</a:t>
            </a:r>
          </a:p>
          <a:p>
            <a:pPr>
              <a:lnSpc>
                <a:spcPct val="85000"/>
              </a:lnSpc>
            </a:pPr>
            <a:r>
              <a:rPr lang="en-US" b="1" dirty="0">
                <a:latin typeface="Courier New" pitchFamily="49" charset="0"/>
              </a:rPr>
              <a:t>   from orion.employee_information</a:t>
            </a:r>
          </a:p>
          <a:p>
            <a:pPr>
              <a:lnSpc>
                <a:spcPct val="85000"/>
              </a:lnSpc>
            </a:pPr>
            <a:r>
              <a:rPr lang="en-US" b="1" dirty="0">
                <a:latin typeface="Courier New" pitchFamily="49" charset="0"/>
              </a:rPr>
              <a:t>   where Employee_Term_Date is missing;</a:t>
            </a:r>
          </a:p>
          <a:p>
            <a:pPr>
              <a:lnSpc>
                <a:spcPct val="85000"/>
              </a:lnSpc>
            </a:pPr>
            <a:r>
              <a:rPr lang="en-US" b="1" dirty="0">
                <a:latin typeface="Courier New" pitchFamily="49" charset="0"/>
              </a:rPr>
              <a:t>quit;</a:t>
            </a:r>
          </a:p>
        </p:txBody>
      </p:sp>
    </p:spTree>
    <p:custDataLst>
      <p:tags r:id="rId1"/>
    </p:custData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noFill/>
        </p:spPr>
        <p:txBody>
          <a:bodyPr/>
          <a:lstStyle/>
          <a:p>
            <a:r>
              <a:rPr lang="en-US"/>
              <a:t>3.04 Quiz </a:t>
            </a:r>
            <a:r>
              <a:rPr lang="en-US" dirty="0"/>
              <a:t>– Correct Answer</a:t>
            </a:r>
          </a:p>
        </p:txBody>
      </p:sp>
      <p:sp>
        <p:nvSpPr>
          <p:cNvPr id="53251" name="Rectangle 3"/>
          <p:cNvSpPr>
            <a:spLocks noGrp="1" noChangeArrowheads="1"/>
          </p:cNvSpPr>
          <p:nvPr>
            <p:ph idx="1"/>
          </p:nvPr>
        </p:nvSpPr>
        <p:spPr/>
        <p:txBody>
          <a:bodyPr/>
          <a:lstStyle/>
          <a:p>
            <a:pPr marL="457200" indent="-457200">
              <a:buAutoNum type="arabicPeriod" startAt="2"/>
            </a:pPr>
            <a:r>
              <a:rPr lang="en-US" dirty="0"/>
              <a:t>How many rows did the second query create?</a:t>
            </a:r>
          </a:p>
          <a:p>
            <a:pPr marL="457200" indent="-457200">
              <a:buAutoNum type="arabicPeriod" startAt="2"/>
            </a:pPr>
            <a:endParaRPr lang="en-US" dirty="0"/>
          </a:p>
          <a:p>
            <a:pPr marL="457200" indent="-457200">
              <a:buAutoNum type="arabicPeriod" startAt="2"/>
            </a:pPr>
            <a:endParaRPr lang="en-US" dirty="0"/>
          </a:p>
          <a:p>
            <a:pPr marL="457200" indent="-457200">
              <a:buAutoNum type="arabicPeriod" startAt="2"/>
            </a:pPr>
            <a:endParaRPr lang="en-US" dirty="0"/>
          </a:p>
          <a:p>
            <a:pPr marL="457200" indent="-457200">
              <a:buAutoNum type="arabicPeriod" startAt="2"/>
            </a:pPr>
            <a:endParaRPr lang="en-US" dirty="0"/>
          </a:p>
          <a:p>
            <a:pPr marL="457200" indent="-457200">
              <a:buAutoNum type="arabicPeriod" startAt="2"/>
            </a:pPr>
            <a:endParaRPr lang="en-US" dirty="0"/>
          </a:p>
          <a:p>
            <a:pPr marL="457200" indent="-457200">
              <a:buAutoNum type="arabicPeriod" startAt="2"/>
            </a:pPr>
            <a:endParaRPr lang="en-US" dirty="0"/>
          </a:p>
          <a:p>
            <a:r>
              <a:rPr lang="en-US" b="1" dirty="0"/>
              <a:t>The output contains 308 rows. This is the number </a:t>
            </a:r>
            <a:br>
              <a:rPr lang="en-US" b="1" dirty="0"/>
            </a:br>
            <a:r>
              <a:rPr lang="en-US" b="1" dirty="0"/>
              <a:t>of rows returned by the COUNT(*) function </a:t>
            </a:r>
            <a:br>
              <a:rPr lang="en-US" b="1" dirty="0"/>
            </a:br>
            <a:r>
              <a:rPr lang="en-US" b="1" dirty="0"/>
              <a:t>in program s103d08.</a:t>
            </a:r>
          </a:p>
          <a:p>
            <a:pPr marL="457200" indent="-457200">
              <a:buAutoNum type="arabicPeriod" startAt="2"/>
            </a:pPr>
            <a:endParaRPr lang="en-US" dirty="0"/>
          </a:p>
        </p:txBody>
      </p:sp>
      <p:sp>
        <p:nvSpPr>
          <p:cNvPr id="53253" name="Text Box 5"/>
          <p:cNvSpPr txBox="1">
            <a:spLocks noChangeArrowheads="1"/>
          </p:cNvSpPr>
          <p:nvPr/>
        </p:nvSpPr>
        <p:spPr bwMode="auto">
          <a:xfrm>
            <a:off x="1600200" y="3581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53254" name="Text Box 6"/>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sp>
        <p:nvSpPr>
          <p:cNvPr id="53255" name="Text Box 7"/>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53256" name="Text Box 9"/>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sp>
        <p:nvSpPr>
          <p:cNvPr id="53257" name="Text Box 10"/>
          <p:cNvSpPr txBox="1">
            <a:spLocks noChangeArrowheads="1"/>
          </p:cNvSpPr>
          <p:nvPr/>
        </p:nvSpPr>
        <p:spPr bwMode="auto">
          <a:xfrm>
            <a:off x="7962900" y="6324600"/>
            <a:ext cx="97631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s103a02</a:t>
            </a:r>
          </a:p>
        </p:txBody>
      </p:sp>
      <p:sp>
        <p:nvSpPr>
          <p:cNvPr id="53258" name="Text Box 11"/>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grpSp>
        <p:nvGrpSpPr>
          <p:cNvPr id="53259" name="Group 13"/>
          <p:cNvGrpSpPr>
            <a:grpSpLocks/>
          </p:cNvGrpSpPr>
          <p:nvPr/>
        </p:nvGrpSpPr>
        <p:grpSpPr bwMode="auto">
          <a:xfrm>
            <a:off x="685800" y="1600200"/>
            <a:ext cx="7848600" cy="3810000"/>
            <a:chOff x="432" y="1536"/>
            <a:chExt cx="4944" cy="2400"/>
          </a:xfrm>
        </p:grpSpPr>
        <p:sp>
          <p:nvSpPr>
            <p:cNvPr id="53260" name="Text Box 14"/>
            <p:cNvSpPr txBox="1">
              <a:spLocks noChangeArrowheads="1"/>
            </p:cNvSpPr>
            <p:nvPr/>
          </p:nvSpPr>
          <p:spPr bwMode="auto">
            <a:xfrm>
              <a:off x="432" y="1536"/>
              <a:ext cx="4896" cy="1251"/>
            </a:xfrm>
            <a:prstGeom prst="rect">
              <a:avLst/>
            </a:prstGeom>
            <a:solidFill>
              <a:srgbClr val="FFFFFF"/>
            </a:solidFill>
            <a:ln w="38100">
              <a:solidFill>
                <a:schemeClr val="tx2"/>
              </a:solidFill>
              <a:miter lim="800000"/>
              <a:headEnd type="none" w="sm" len="sm"/>
              <a:tailEnd type="none" w="sm" len="sm"/>
            </a:ln>
          </p:spPr>
          <p:txBody>
            <a:bodyPr lIns="50800" tIns="50800" r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nSpc>
                  <a:spcPct val="85000"/>
                </a:lnSpc>
              </a:pPr>
              <a:r>
                <a:rPr lang="en-US" b="1" dirty="0">
                  <a:latin typeface="Courier New" pitchFamily="49" charset="0"/>
                </a:rPr>
                <a:t>proc sql;</a:t>
              </a:r>
            </a:p>
            <a:p>
              <a:pPr>
                <a:lnSpc>
                  <a:spcPct val="85000"/>
                </a:lnSpc>
              </a:pPr>
              <a:r>
                <a:rPr lang="en-US" b="1" dirty="0">
                  <a:latin typeface="Courier New" pitchFamily="49" charset="0"/>
                </a:rPr>
                <a:t>select Employee_Gender,</a:t>
              </a:r>
            </a:p>
            <a:p>
              <a:pPr>
                <a:lnSpc>
                  <a:spcPct val="85000"/>
                </a:lnSpc>
              </a:pPr>
              <a:r>
                <a:rPr lang="en-US" b="1" dirty="0">
                  <a:latin typeface="Courier New" pitchFamily="49" charset="0"/>
                </a:rPr>
                <a:t>       avg(Salary) as Average</a:t>
              </a:r>
            </a:p>
            <a:p>
              <a:pPr>
                <a:lnSpc>
                  <a:spcPct val="85000"/>
                </a:lnSpc>
              </a:pPr>
              <a:r>
                <a:rPr lang="en-US" b="1" dirty="0">
                  <a:latin typeface="Courier New" pitchFamily="49" charset="0"/>
                </a:rPr>
                <a:t>   from orion.employee_information</a:t>
              </a:r>
            </a:p>
            <a:p>
              <a:pPr>
                <a:lnSpc>
                  <a:spcPct val="85000"/>
                </a:lnSpc>
              </a:pPr>
              <a:r>
                <a:rPr lang="en-US" b="1" dirty="0">
                  <a:latin typeface="Courier New" pitchFamily="49" charset="0"/>
                </a:rPr>
                <a:t>   where Employee_Term_Date is missing;</a:t>
              </a:r>
            </a:p>
            <a:p>
              <a:pPr>
                <a:lnSpc>
                  <a:spcPct val="85000"/>
                </a:lnSpc>
              </a:pPr>
              <a:r>
                <a:rPr lang="en-US" b="1" dirty="0">
                  <a:latin typeface="Courier New" pitchFamily="49" charset="0"/>
                </a:rPr>
                <a:t>quit;</a:t>
              </a:r>
            </a:p>
          </p:txBody>
        </p:sp>
        <p:sp>
          <p:nvSpPr>
            <p:cNvPr id="53261" name="Rectangle 15"/>
            <p:cNvSpPr>
              <a:spLocks noChangeArrowheads="1"/>
            </p:cNvSpPr>
            <p:nvPr/>
          </p:nvSpPr>
          <p:spPr bwMode="auto">
            <a:xfrm>
              <a:off x="432" y="3075"/>
              <a:ext cx="4944" cy="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50000"/>
                </a:spcBef>
              </a:pPr>
              <a:endParaRPr lang="en-US" b="1" dirty="0"/>
            </a:p>
          </p:txBody>
        </p:sp>
      </p:grpSp>
    </p:spTree>
    <p:custDataLst>
      <p:tags r:id="rId1"/>
    </p:custData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noFill/>
        </p:spPr>
        <p:txBody>
          <a:bodyPr/>
          <a:lstStyle/>
          <a:p>
            <a:r>
              <a:rPr lang="en-US"/>
              <a:t>3.04 Quiz </a:t>
            </a:r>
            <a:r>
              <a:rPr lang="en-US" dirty="0"/>
              <a:t>– Correct Answer</a:t>
            </a:r>
          </a:p>
        </p:txBody>
      </p:sp>
      <p:sp>
        <p:nvSpPr>
          <p:cNvPr id="54275" name="Rectangle 3"/>
          <p:cNvSpPr>
            <a:spLocks noGrp="1" noChangeArrowheads="1"/>
          </p:cNvSpPr>
          <p:nvPr>
            <p:ph idx="1"/>
          </p:nvPr>
        </p:nvSpPr>
        <p:spPr/>
        <p:txBody>
          <a:bodyPr/>
          <a:lstStyle/>
          <a:p>
            <a:pPr marL="465138" indent="-465138">
              <a:buAutoNum type="arabicPeriod" startAt="3"/>
              <a:tabLst>
                <a:tab pos="1371600" algn="l"/>
              </a:tabLst>
            </a:pPr>
            <a:r>
              <a:rPr lang="en-US" dirty="0"/>
              <a:t>In the second query’s results, was the value</a:t>
            </a:r>
            <a:br>
              <a:rPr lang="en-US" dirty="0"/>
            </a:br>
            <a:r>
              <a:rPr lang="en-US" dirty="0"/>
              <a:t>in the average column different for every gender listed? </a:t>
            </a:r>
            <a:r>
              <a:rPr lang="en-US" b="1" dirty="0"/>
              <a:t>no</a:t>
            </a:r>
          </a:p>
          <a:p>
            <a:pPr>
              <a:tabLst>
                <a:tab pos="1371600" algn="l"/>
              </a:tabLst>
            </a:pPr>
            <a:r>
              <a:rPr lang="en-US" b="1" dirty="0"/>
              <a:t>Every row contained the same Average value, which is the overall average salary for the entire table.</a:t>
            </a:r>
          </a:p>
          <a:p>
            <a:pPr marL="925513" lvl="1" indent="-465138">
              <a:buAutoNum type="arabicPeriod" startAt="3"/>
              <a:tabLst>
                <a:tab pos="1371600" algn="l"/>
              </a:tabLst>
            </a:pPr>
            <a:endParaRPr lang="en-US" dirty="0"/>
          </a:p>
        </p:txBody>
      </p:sp>
      <p:sp>
        <p:nvSpPr>
          <p:cNvPr id="54277" name="Rectangle 5"/>
          <p:cNvSpPr>
            <a:spLocks noChangeArrowheads="1"/>
          </p:cNvSpPr>
          <p:nvPr/>
        </p:nvSpPr>
        <p:spPr bwMode="auto">
          <a:xfrm>
            <a:off x="685800" y="2438400"/>
            <a:ext cx="784860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50000"/>
              </a:spcBef>
              <a:tabLst>
                <a:tab pos="1254125" algn="l"/>
              </a:tabLst>
            </a:pPr>
            <a:endParaRPr lang="en-US" b="1" dirty="0"/>
          </a:p>
        </p:txBody>
      </p:sp>
      <p:sp>
        <p:nvSpPr>
          <p:cNvPr id="54278" name="Text Box 6"/>
          <p:cNvSpPr txBox="1">
            <a:spLocks noChangeArrowheads="1"/>
          </p:cNvSpPr>
          <p:nvPr/>
        </p:nvSpPr>
        <p:spPr bwMode="auto">
          <a:xfrm>
            <a:off x="825500" y="3429000"/>
            <a:ext cx="7467600" cy="2578100"/>
          </a:xfrm>
          <a:prstGeom prst="rect">
            <a:avLst/>
          </a:prstGeom>
          <a:solidFill>
            <a:srgbClr val="FFFFFF"/>
          </a:solidFill>
          <a:ln w="38100">
            <a:solidFill>
              <a:schemeClr val="tx2"/>
            </a:solidFill>
            <a:miter lim="800000"/>
            <a:headEnd type="none" w="sm" len="sm"/>
            <a:tailEnd type="none" w="sm" len="sm"/>
          </a:ln>
        </p:spPr>
        <p:txBody>
          <a:bodyPr t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sz="2000" b="1" dirty="0">
                <a:solidFill>
                  <a:srgbClr val="000000"/>
                </a:solidFill>
                <a:latin typeface="SAS Monospace" pitchFamily="49" charset="0"/>
              </a:rPr>
              <a:t>             Employee_</a:t>
            </a:r>
          </a:p>
          <a:p>
            <a:pPr algn="ctr"/>
            <a:r>
              <a:rPr lang="en-US" sz="2000" b="1" dirty="0">
                <a:solidFill>
                  <a:srgbClr val="000000"/>
                </a:solidFill>
                <a:latin typeface="SAS Monospace" pitchFamily="49" charset="0"/>
              </a:rPr>
              <a:t>Gender         Average</a:t>
            </a:r>
          </a:p>
          <a:p>
            <a:pPr algn="ctr"/>
            <a:r>
              <a:rPr lang="en-US" sz="2000" b="1" dirty="0">
                <a:solidFill>
                  <a:srgbClr val="000000"/>
                </a:solidFill>
                <a:latin typeface="SAS Monospace" pitchFamily="49" charset="0"/>
              </a:rPr>
              <a:t>ƒƒƒƒƒƒƒƒƒƒƒƒƒƒƒƒƒƒƒƒƒƒ</a:t>
            </a:r>
          </a:p>
          <a:p>
            <a:pPr algn="ctr"/>
            <a:r>
              <a:rPr lang="en-US" sz="2000" b="1" dirty="0">
                <a:solidFill>
                  <a:srgbClr val="000000"/>
                </a:solidFill>
                <a:latin typeface="SAS Monospace" pitchFamily="49" charset="0"/>
              </a:rPr>
              <a:t>M             40476.92</a:t>
            </a:r>
          </a:p>
          <a:p>
            <a:pPr algn="ctr"/>
            <a:r>
              <a:rPr lang="en-US" sz="2000" b="1" dirty="0">
                <a:solidFill>
                  <a:srgbClr val="000000"/>
                </a:solidFill>
                <a:latin typeface="SAS Monospace" pitchFamily="49" charset="0"/>
              </a:rPr>
              <a:t>M             40476.92</a:t>
            </a:r>
          </a:p>
          <a:p>
            <a:pPr algn="ctr"/>
            <a:r>
              <a:rPr lang="en-US" sz="2000" b="1" dirty="0">
                <a:solidFill>
                  <a:srgbClr val="000000"/>
                </a:solidFill>
                <a:latin typeface="SAS Monospace" pitchFamily="49" charset="0"/>
              </a:rPr>
              <a:t>M             40476.92</a:t>
            </a:r>
          </a:p>
          <a:p>
            <a:pPr algn="ctr"/>
            <a:r>
              <a:rPr lang="en-US" sz="2000" b="1" dirty="0">
                <a:solidFill>
                  <a:srgbClr val="000000"/>
                </a:solidFill>
                <a:latin typeface="SAS Monospace" pitchFamily="49" charset="0"/>
              </a:rPr>
              <a:t>F             40476.92</a:t>
            </a:r>
          </a:p>
          <a:p>
            <a:pPr algn="ctr"/>
            <a:r>
              <a:rPr lang="en-US" sz="2000" b="1" dirty="0">
                <a:solidFill>
                  <a:srgbClr val="000000"/>
                </a:solidFill>
                <a:latin typeface="SAS Monospace" pitchFamily="49" charset="0"/>
              </a:rPr>
              <a:t>F             40476.92</a:t>
            </a:r>
          </a:p>
        </p:txBody>
      </p:sp>
      <p:sp>
        <p:nvSpPr>
          <p:cNvPr id="54279" name="Text Box 7"/>
          <p:cNvSpPr txBox="1">
            <a:spLocks noChangeArrowheads="1"/>
          </p:cNvSpPr>
          <p:nvPr/>
        </p:nvSpPr>
        <p:spPr bwMode="auto">
          <a:xfrm>
            <a:off x="7959725" y="6324600"/>
            <a:ext cx="97631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s103a02</a:t>
            </a:r>
          </a:p>
        </p:txBody>
      </p:sp>
    </p:spTree>
    <p:custDataLst>
      <p:tags r:id="rId1"/>
    </p:custData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title"/>
          </p:nvPr>
        </p:nvSpPr>
        <p:spPr/>
        <p:txBody>
          <a:bodyPr/>
          <a:lstStyle/>
          <a:p>
            <a:r>
              <a:rPr lang="en-US" dirty="0"/>
              <a:t>Remerging Summary Statistics</a:t>
            </a:r>
          </a:p>
        </p:txBody>
      </p:sp>
      <p:sp>
        <p:nvSpPr>
          <p:cNvPr id="55299" name="Rectangle 2"/>
          <p:cNvSpPr>
            <a:spLocks noGrp="1" noChangeArrowheads="1"/>
          </p:cNvSpPr>
          <p:nvPr>
            <p:ph idx="1"/>
          </p:nvPr>
        </p:nvSpPr>
        <p:spPr>
          <a:xfrm>
            <a:off x="685800" y="1066800"/>
            <a:ext cx="7848600" cy="4872038"/>
          </a:xfrm>
        </p:spPr>
        <p:txBody>
          <a:bodyPr/>
          <a:lstStyle/>
          <a:p>
            <a:pPr marL="0" indent="0">
              <a:spcBef>
                <a:spcPct val="50000"/>
              </a:spcBef>
              <a:buClrTx/>
              <a:buFontTx/>
              <a:buNone/>
            </a:pPr>
            <a:r>
              <a:rPr lang="en-US" dirty="0"/>
              <a:t>When a SELECT clause contains a column created </a:t>
            </a:r>
            <a:br>
              <a:rPr lang="en-US" dirty="0"/>
            </a:br>
            <a:r>
              <a:rPr lang="en-US" dirty="0"/>
              <a:t>by a summary function and a column that is </a:t>
            </a:r>
            <a:r>
              <a:rPr lang="en-US" b="1" i="1" dirty="0"/>
              <a:t>not</a:t>
            </a:r>
            <a:r>
              <a:rPr lang="en-US" dirty="0"/>
              <a:t> summarized, the summarized data is automatically appended to each row of the original data table </a:t>
            </a:r>
            <a:br>
              <a:rPr lang="en-US" dirty="0"/>
            </a:br>
            <a:r>
              <a:rPr lang="en-US" dirty="0"/>
              <a:t>(or </a:t>
            </a:r>
            <a:r>
              <a:rPr lang="en-US" i="1" dirty="0"/>
              <a:t>remerged</a:t>
            </a:r>
            <a:r>
              <a:rPr lang="en-US" dirty="0"/>
              <a:t>).</a:t>
            </a:r>
          </a:p>
          <a:p>
            <a:pPr marL="0" indent="0">
              <a:spcBef>
                <a:spcPct val="50000"/>
              </a:spcBef>
              <a:buClrTx/>
              <a:buFontTx/>
              <a:buNone/>
            </a:pPr>
            <a:endParaRPr lang="en-US" dirty="0"/>
          </a:p>
          <a:p>
            <a:pPr marL="0" indent="0">
              <a:spcBef>
                <a:spcPct val="50000"/>
              </a:spcBef>
              <a:buClrTx/>
              <a:buFontTx/>
              <a:buNone/>
            </a:pPr>
            <a:endParaRPr lang="en-US" dirty="0"/>
          </a:p>
          <a:p>
            <a:pPr marL="0" indent="0">
              <a:spcBef>
                <a:spcPct val="50000"/>
              </a:spcBef>
              <a:buClrTx/>
              <a:buFontTx/>
              <a:buNone/>
            </a:pPr>
            <a:endParaRPr lang="en-US" dirty="0"/>
          </a:p>
          <a:p>
            <a:pPr marL="0" indent="0">
              <a:spcBef>
                <a:spcPct val="50000"/>
              </a:spcBef>
              <a:buClrTx/>
              <a:buFontTx/>
              <a:buNone/>
            </a:pPr>
            <a:endParaRPr lang="en-US" dirty="0"/>
          </a:p>
          <a:p>
            <a:pPr marL="0" indent="0">
              <a:buClrTx/>
              <a:buFontTx/>
              <a:buNone/>
            </a:pPr>
            <a:r>
              <a:rPr lang="en-US" dirty="0"/>
              <a:t>Partial SAS Log</a:t>
            </a:r>
          </a:p>
        </p:txBody>
      </p:sp>
      <p:sp>
        <p:nvSpPr>
          <p:cNvPr id="55301" name="Text Box 7"/>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55302" name="Text Box 12"/>
          <p:cNvSpPr txBox="1">
            <a:spLocks noChangeArrowheads="1"/>
          </p:cNvSpPr>
          <p:nvPr/>
        </p:nvSpPr>
        <p:spPr bwMode="auto">
          <a:xfrm>
            <a:off x="685800" y="5440063"/>
            <a:ext cx="7772400" cy="628650"/>
          </a:xfrm>
          <a:prstGeom prst="rect">
            <a:avLst/>
          </a:prstGeom>
          <a:solidFill>
            <a:srgbClr val="FFFFFF"/>
          </a:solidFill>
          <a:ln w="38100">
            <a:solidFill>
              <a:schemeClr val="tx2"/>
            </a:solidFill>
            <a:miter lim="800000"/>
            <a:headEnd type="none" w="sm" len="sm"/>
            <a:tailEnd type="none" w="sm" len="sm"/>
          </a:ln>
        </p:spPr>
        <p:txBody>
          <a:bodyPr t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sz="1600" b="1" dirty="0">
                <a:solidFill>
                  <a:srgbClr val="0000FF"/>
                </a:solidFill>
                <a:latin typeface="SAS Monospace" pitchFamily="49" charset="0"/>
              </a:rPr>
              <a:t>NOTE: The query requires remerging summary statistics back</a:t>
            </a:r>
            <a:br>
              <a:rPr lang="en-US" sz="1600" b="1" dirty="0">
                <a:solidFill>
                  <a:srgbClr val="0000FF"/>
                </a:solidFill>
                <a:latin typeface="SAS Monospace" pitchFamily="49" charset="0"/>
              </a:rPr>
            </a:br>
            <a:r>
              <a:rPr lang="en-US" sz="1600" b="1" dirty="0">
                <a:solidFill>
                  <a:srgbClr val="0000FF"/>
                </a:solidFill>
                <a:latin typeface="SAS Monospace" pitchFamily="49" charset="0"/>
              </a:rPr>
              <a:t>      with the original data.</a:t>
            </a:r>
          </a:p>
        </p:txBody>
      </p:sp>
      <p:sp>
        <p:nvSpPr>
          <p:cNvPr id="55303" name="Text Box 6"/>
          <p:cNvSpPr txBox="1">
            <a:spLocks noChangeArrowheads="1"/>
          </p:cNvSpPr>
          <p:nvPr/>
        </p:nvSpPr>
        <p:spPr bwMode="auto">
          <a:xfrm>
            <a:off x="2665413" y="2958448"/>
            <a:ext cx="3813175" cy="1949450"/>
          </a:xfrm>
          <a:prstGeom prst="rect">
            <a:avLst/>
          </a:prstGeom>
          <a:solidFill>
            <a:srgbClr val="FFFFFF"/>
          </a:solidFill>
          <a:ln w="38100">
            <a:solidFill>
              <a:schemeClr val="tx2"/>
            </a:solidFill>
            <a:miter lim="800000"/>
            <a:headEnd type="none" w="sm" len="sm"/>
            <a:tailEnd type="none" w="sm" len="sm"/>
          </a:ln>
        </p:spPr>
        <p:txBody>
          <a:bodyPr t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sz="2000" b="1" dirty="0">
                <a:solidFill>
                  <a:srgbClr val="000000"/>
                </a:solidFill>
                <a:latin typeface="SAS Monospace" pitchFamily="49" charset="0"/>
              </a:rPr>
              <a:t>Employee_</a:t>
            </a:r>
          </a:p>
          <a:p>
            <a:r>
              <a:rPr lang="en-US" sz="2000" b="1" dirty="0">
                <a:solidFill>
                  <a:srgbClr val="000000"/>
                </a:solidFill>
                <a:latin typeface="SAS Monospace" pitchFamily="49" charset="0"/>
              </a:rPr>
              <a:t>Gender         Average</a:t>
            </a:r>
          </a:p>
          <a:p>
            <a:r>
              <a:rPr lang="en-US" sz="2000" b="1" dirty="0">
                <a:solidFill>
                  <a:srgbClr val="000000"/>
                </a:solidFill>
                <a:latin typeface="SAS Monospace" pitchFamily="49" charset="0"/>
              </a:rPr>
              <a:t>ƒƒƒƒƒƒƒƒƒƒƒƒƒƒƒƒƒƒƒƒƒƒ</a:t>
            </a:r>
          </a:p>
          <a:p>
            <a:r>
              <a:rPr lang="en-US" sz="2000" b="1" dirty="0">
                <a:solidFill>
                  <a:srgbClr val="000000"/>
                </a:solidFill>
                <a:latin typeface="SAS Monospace" pitchFamily="49" charset="0"/>
              </a:rPr>
              <a:t>M             40476.92</a:t>
            </a:r>
          </a:p>
          <a:p>
            <a:r>
              <a:rPr lang="en-US" sz="2000" b="1" dirty="0">
                <a:solidFill>
                  <a:srgbClr val="000000"/>
                </a:solidFill>
                <a:latin typeface="SAS Monospace" pitchFamily="49" charset="0"/>
              </a:rPr>
              <a:t>M             40476.92</a:t>
            </a:r>
          </a:p>
          <a:p>
            <a:r>
              <a:rPr lang="en-US" sz="2000" b="1" dirty="0">
                <a:solidFill>
                  <a:srgbClr val="000000"/>
                </a:solidFill>
                <a:latin typeface="SAS Monospace" pitchFamily="49" charset="0"/>
              </a:rPr>
              <a:t>F             40476.92</a:t>
            </a: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sashq\root\dept\PSD\GRAPHICS\Illustrations\Backgrounds\soft_blue_ova_horizl_smb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333" y="1921474"/>
            <a:ext cx="8711141" cy="4737601"/>
          </a:xfrm>
          <a:prstGeom prst="rect">
            <a:avLst/>
          </a:prstGeom>
          <a:noFill/>
          <a:extLst>
            <a:ext uri="{909E8E84-426E-40DD-AFC4-6F175D3DCCD1}">
              <a14:hiddenFill xmlns:a14="http://schemas.microsoft.com/office/drawing/2010/main">
                <a:solidFill>
                  <a:srgbClr val="FFFFFF"/>
                </a:solidFill>
              </a14:hiddenFill>
            </a:ext>
          </a:extLst>
        </p:spPr>
      </p:pic>
      <p:sp>
        <p:nvSpPr>
          <p:cNvPr id="56322" name="Rectangle 2"/>
          <p:cNvSpPr>
            <a:spLocks noGrp="1" noChangeArrowheads="1"/>
          </p:cNvSpPr>
          <p:nvPr>
            <p:ph type="title"/>
          </p:nvPr>
        </p:nvSpPr>
        <p:spPr>
          <a:prstGeom prst="rect">
            <a:avLst/>
          </a:prstGeom>
        </p:spPr>
        <p:txBody>
          <a:bodyPr/>
          <a:lstStyle/>
          <a:p>
            <a:r>
              <a:rPr lang="en-US" dirty="0"/>
              <a:t>Business Scenario</a:t>
            </a:r>
          </a:p>
        </p:txBody>
      </p:sp>
      <p:sp>
        <p:nvSpPr>
          <p:cNvPr id="56323" name="Rectangle 3"/>
          <p:cNvSpPr>
            <a:spLocks noGrp="1" noChangeArrowheads="1"/>
          </p:cNvSpPr>
          <p:nvPr>
            <p:ph idx="1"/>
          </p:nvPr>
        </p:nvSpPr>
        <p:spPr>
          <a:prstGeom prst="rect">
            <a:avLst/>
          </a:prstGeom>
        </p:spPr>
        <p:txBody>
          <a:bodyPr/>
          <a:lstStyle/>
          <a:p>
            <a:pPr marL="0" indent="0"/>
            <a:r>
              <a:rPr lang="en-US" dirty="0"/>
              <a:t>Calculate each male employee’s salary as a percentage of all male employees’ salaries.</a:t>
            </a:r>
          </a:p>
        </p:txBody>
      </p:sp>
      <p:sp>
        <p:nvSpPr>
          <p:cNvPr id="56325" name="Text Box 5"/>
          <p:cNvSpPr txBox="1">
            <a:spLocks noChangeArrowheads="1"/>
          </p:cNvSpPr>
          <p:nvPr/>
        </p:nvSpPr>
        <p:spPr bwMode="auto">
          <a:xfrm>
            <a:off x="1600200" y="3032125"/>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pic>
        <p:nvPicPr>
          <p:cNvPr id="56326" name="Picture 7" descr="L:\graphics\datas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389188"/>
            <a:ext cx="13335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23" descr="L:\graphics\procste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6462" y="2758157"/>
            <a:ext cx="126682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0" name="TextBox 3"/>
          <p:cNvSpPr txBox="1">
            <a:spLocks noChangeArrowheads="1"/>
          </p:cNvSpPr>
          <p:nvPr/>
        </p:nvSpPr>
        <p:spPr bwMode="auto">
          <a:xfrm>
            <a:off x="3314700" y="2421517"/>
            <a:ext cx="1510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sz="2000" dirty="0"/>
              <a:t>PROC SQL</a:t>
            </a:r>
          </a:p>
        </p:txBody>
      </p:sp>
      <p:sp>
        <p:nvSpPr>
          <p:cNvPr id="56331" name="TextBox 4"/>
          <p:cNvSpPr txBox="1">
            <a:spLocks noChangeArrowheads="1"/>
          </p:cNvSpPr>
          <p:nvPr/>
        </p:nvSpPr>
        <p:spPr bwMode="auto">
          <a:xfrm>
            <a:off x="4042611" y="3613030"/>
            <a:ext cx="49762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dirty="0"/>
              <a:t>Partial Results</a:t>
            </a:r>
          </a:p>
        </p:txBody>
      </p:sp>
      <p:sp>
        <p:nvSpPr>
          <p:cNvPr id="56332" name="TextBox 2"/>
          <p:cNvSpPr txBox="1">
            <a:spLocks noChangeArrowheads="1"/>
          </p:cNvSpPr>
          <p:nvPr/>
        </p:nvSpPr>
        <p:spPr bwMode="auto">
          <a:xfrm>
            <a:off x="12883" y="2066878"/>
            <a:ext cx="36311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sz="2000" b="1" dirty="0"/>
              <a:t>orion.employee_information</a:t>
            </a:r>
          </a:p>
        </p:txBody>
      </p:sp>
      <p:sp>
        <p:nvSpPr>
          <p:cNvPr id="56336" name="Rectangle 9"/>
          <p:cNvSpPr>
            <a:spLocks noChangeArrowheads="1"/>
          </p:cNvSpPr>
          <p:nvPr/>
        </p:nvSpPr>
        <p:spPr bwMode="auto">
          <a:xfrm>
            <a:off x="4049713" y="4030663"/>
            <a:ext cx="4957762" cy="1827212"/>
          </a:xfrm>
          <a:prstGeom prst="rect">
            <a:avLst/>
          </a:prstGeom>
          <a:solidFill>
            <a:srgbClr val="FFFFFF"/>
          </a:solidFill>
          <a:ln w="38100">
            <a:solidFill>
              <a:schemeClr val="tx2"/>
            </a:solidFill>
            <a:miter lim="800000"/>
            <a:headEnd type="none" w="sm" len="sm"/>
            <a:tailEnd type="none" w="sm" len="sm"/>
          </a:ln>
        </p:spPr>
        <p:txBody>
          <a:bodyPr tIns="50800" bIns="50800">
            <a:spAutoFit/>
          </a:bodyPr>
          <a:lstStyle/>
          <a:p>
            <a:pPr algn="ctr"/>
            <a:r>
              <a:rPr lang="en-US" sz="1600" b="1" dirty="0">
                <a:solidFill>
                  <a:srgbClr val="000000"/>
                </a:solidFill>
                <a:latin typeface="SAS Monospace" pitchFamily="49" charset="0"/>
              </a:rPr>
              <a:t>Male Employee Salaries</a:t>
            </a:r>
          </a:p>
          <a:p>
            <a:pPr algn="ctr"/>
            <a:endParaRPr lang="en-US" sz="1600" b="1" dirty="0">
              <a:solidFill>
                <a:srgbClr val="000000"/>
              </a:solidFill>
              <a:latin typeface="SAS Monospace" pitchFamily="49" charset="0"/>
            </a:endParaRPr>
          </a:p>
          <a:p>
            <a:r>
              <a:rPr lang="en-US" sz="1600" b="1" dirty="0">
                <a:solidFill>
                  <a:srgbClr val="000000"/>
                </a:solidFill>
                <a:latin typeface="SAS Monospace" pitchFamily="49" charset="0"/>
              </a:rPr>
              <a:t>         Employee_ID   Salary</a:t>
            </a:r>
          </a:p>
          <a:p>
            <a:pPr algn="ctr"/>
            <a:r>
              <a:rPr lang="en-US" sz="1600" b="1" dirty="0">
                <a:solidFill>
                  <a:srgbClr val="000000"/>
                </a:solidFill>
                <a:latin typeface="SAS Monospace" pitchFamily="49" charset="0"/>
              </a:rPr>
              <a:t>ƒƒƒƒƒƒƒƒƒƒƒƒƒƒƒƒƒƒƒƒƒƒƒƒƒƒƒƒƒƒƒƒƒƒ</a:t>
            </a:r>
          </a:p>
          <a:p>
            <a:pPr algn="ctr"/>
            <a:r>
              <a:rPr lang="en-US" sz="1600" b="1" dirty="0">
                <a:solidFill>
                  <a:srgbClr val="000000"/>
                </a:solidFill>
                <a:latin typeface="SAS Monospace" pitchFamily="49" charset="0"/>
              </a:rPr>
              <a:t>      120259       433,800   5.9%</a:t>
            </a:r>
          </a:p>
          <a:p>
            <a:pPr algn="ctr"/>
            <a:r>
              <a:rPr lang="en-US" sz="1600" b="1" dirty="0">
                <a:solidFill>
                  <a:srgbClr val="000000"/>
                </a:solidFill>
                <a:latin typeface="SAS Monospace" pitchFamily="49" charset="0"/>
              </a:rPr>
              <a:t>      120262       268,455   3.7%</a:t>
            </a:r>
          </a:p>
          <a:p>
            <a:pPr algn="ctr"/>
            <a:r>
              <a:rPr lang="en-US" sz="1600" b="1" dirty="0">
                <a:solidFill>
                  <a:srgbClr val="000000"/>
                </a:solidFill>
                <a:latin typeface="SAS Monospace" pitchFamily="49" charset="0"/>
              </a:rPr>
              <a:t>      120261       243,190   3.3%</a:t>
            </a:r>
          </a:p>
        </p:txBody>
      </p:sp>
      <p:pic>
        <p:nvPicPr>
          <p:cNvPr id="17" name="Picture 2" descr="\\sashq\root\dept\PSD\GRAPHICS\Illustrations\Arrows\arrow_bl_lef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2457450" y="2913062"/>
            <a:ext cx="428625" cy="238125"/>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18" name="Picture 2" descr="\\sashq\root\dept\PSD\GRAPHICS\Illustrations\Arrows\arrow_bl_lef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4956221" y="2913062"/>
            <a:ext cx="428625" cy="238125"/>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6"/>
          <p:cNvSpPr>
            <a:spLocks noGrp="1" noChangeArrowheads="1"/>
          </p:cNvSpPr>
          <p:nvPr>
            <p:ph type="title"/>
          </p:nvPr>
        </p:nvSpPr>
        <p:spPr/>
        <p:txBody>
          <a:bodyPr/>
          <a:lstStyle/>
          <a:p>
            <a:r>
              <a:rPr lang="en-US" dirty="0"/>
              <a:t>Using Remerged Summary Statistics</a:t>
            </a:r>
          </a:p>
        </p:txBody>
      </p:sp>
      <p:sp>
        <p:nvSpPr>
          <p:cNvPr id="57347" name="Rectangle 17"/>
          <p:cNvSpPr>
            <a:spLocks noGrp="1" noChangeArrowheads="1"/>
          </p:cNvSpPr>
          <p:nvPr>
            <p:ph idx="1"/>
          </p:nvPr>
        </p:nvSpPr>
        <p:spPr/>
        <p:txBody>
          <a:bodyPr/>
          <a:lstStyle/>
          <a:p>
            <a:pPr marL="0" indent="0">
              <a:spcBef>
                <a:spcPct val="0"/>
              </a:spcBef>
              <a:buClrTx/>
              <a:buFontTx/>
              <a:buNone/>
            </a:pPr>
            <a:r>
              <a:rPr lang="en-US" dirty="0"/>
              <a:t>Calculate each male employee’s salary as a percentage of all male employees’ salaries. Display </a:t>
            </a:r>
            <a:r>
              <a:rPr lang="en-US" b="1" dirty="0"/>
              <a:t>Employee_ID</a:t>
            </a:r>
            <a:r>
              <a:rPr lang="en-US" dirty="0"/>
              <a:t>, </a:t>
            </a:r>
            <a:r>
              <a:rPr lang="en-US" b="1" dirty="0"/>
              <a:t>Salary</a:t>
            </a:r>
            <a:r>
              <a:rPr lang="en-US" dirty="0"/>
              <a:t>, and percentage in decreasing order of percentage.</a:t>
            </a:r>
          </a:p>
        </p:txBody>
      </p:sp>
      <p:sp>
        <p:nvSpPr>
          <p:cNvPr id="57349" name="Text Box 18"/>
          <p:cNvSpPr txBox="1">
            <a:spLocks noChangeArrowheads="1"/>
          </p:cNvSpPr>
          <p:nvPr/>
        </p:nvSpPr>
        <p:spPr bwMode="auto">
          <a:xfrm>
            <a:off x="628650" y="2606685"/>
            <a:ext cx="7398820" cy="3454279"/>
          </a:xfrm>
          <a:prstGeom prst="rect">
            <a:avLst/>
          </a:prstGeom>
          <a:solidFill>
            <a:srgbClr val="FFFFFF"/>
          </a:solidFill>
          <a:ln w="38100">
            <a:solidFill>
              <a:schemeClr val="tx2"/>
            </a:solidFill>
            <a:miter lim="800000"/>
            <a:headEnd type="none" w="sm" len="sm"/>
            <a:tailEnd type="none" w="sm" len="sm"/>
          </a:ln>
        </p:spPr>
        <p:txBody>
          <a:bodyPr wrap="none" tIns="50800" rIns="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nSpc>
                <a:spcPct val="90000"/>
              </a:lnSpc>
            </a:pPr>
            <a:r>
              <a:rPr lang="en-US" sz="2200" b="1" dirty="0">
                <a:latin typeface="Courier New" pitchFamily="49" charset="0"/>
              </a:rPr>
              <a:t>proc sql;</a:t>
            </a:r>
          </a:p>
          <a:p>
            <a:pPr>
              <a:lnSpc>
                <a:spcPct val="90000"/>
              </a:lnSpc>
            </a:pPr>
            <a:r>
              <a:rPr lang="en-US" sz="2200" b="1" dirty="0">
                <a:latin typeface="Courier New" pitchFamily="49" charset="0"/>
              </a:rPr>
              <a:t>title "Male Employee Salaries";</a:t>
            </a:r>
          </a:p>
          <a:p>
            <a:pPr>
              <a:lnSpc>
                <a:spcPct val="90000"/>
              </a:lnSpc>
            </a:pPr>
            <a:r>
              <a:rPr lang="en-US" sz="2200" b="1" dirty="0">
                <a:latin typeface="Courier New" pitchFamily="49" charset="0"/>
              </a:rPr>
              <a:t>select Employee_ID, Salary format=comma12.,</a:t>
            </a:r>
          </a:p>
          <a:p>
            <a:pPr>
              <a:lnSpc>
                <a:spcPct val="90000"/>
              </a:lnSpc>
            </a:pPr>
            <a:r>
              <a:rPr lang="en-US" sz="2200" b="1" dirty="0">
                <a:latin typeface="Courier New" pitchFamily="49" charset="0"/>
              </a:rPr>
              <a:t>       Salary / sum(Salary) </a:t>
            </a:r>
          </a:p>
          <a:p>
            <a:pPr>
              <a:lnSpc>
                <a:spcPct val="90000"/>
              </a:lnSpc>
            </a:pPr>
            <a:r>
              <a:rPr lang="en-US" sz="2200" b="1" dirty="0">
                <a:latin typeface="Courier New" pitchFamily="49" charset="0"/>
              </a:rPr>
              <a:t>       'PCT of Total' format=percent6.2</a:t>
            </a:r>
          </a:p>
          <a:p>
            <a:pPr>
              <a:lnSpc>
                <a:spcPct val="90000"/>
              </a:lnSpc>
            </a:pPr>
            <a:r>
              <a:rPr lang="en-US" sz="2200" b="1" dirty="0">
                <a:latin typeface="Courier New" pitchFamily="49" charset="0"/>
              </a:rPr>
              <a:t>   from orion.employee_information</a:t>
            </a:r>
          </a:p>
          <a:p>
            <a:pPr>
              <a:lnSpc>
                <a:spcPct val="90000"/>
              </a:lnSpc>
            </a:pPr>
            <a:r>
              <a:rPr lang="en-US" sz="2200" b="1" dirty="0">
                <a:latin typeface="Courier New" pitchFamily="49" charset="0"/>
              </a:rPr>
              <a:t>   where Employee_Gender="M"</a:t>
            </a:r>
          </a:p>
          <a:p>
            <a:pPr>
              <a:lnSpc>
                <a:spcPct val="90000"/>
              </a:lnSpc>
            </a:pPr>
            <a:r>
              <a:rPr lang="en-US" sz="2200" b="1" dirty="0">
                <a:latin typeface="Courier New" pitchFamily="49" charset="0"/>
              </a:rPr>
              <a:t>         and Employee_Term_Date is missing</a:t>
            </a:r>
          </a:p>
          <a:p>
            <a:pPr>
              <a:lnSpc>
                <a:spcPct val="90000"/>
              </a:lnSpc>
            </a:pPr>
            <a:r>
              <a:rPr lang="en-US" sz="2200" b="1" dirty="0">
                <a:latin typeface="Courier New" pitchFamily="49" charset="0"/>
              </a:rPr>
              <a:t>   order by 3 desc;</a:t>
            </a:r>
          </a:p>
          <a:p>
            <a:pPr>
              <a:lnSpc>
                <a:spcPct val="90000"/>
              </a:lnSpc>
            </a:pPr>
            <a:r>
              <a:rPr lang="en-US" sz="2200" b="1" dirty="0">
                <a:latin typeface="Courier New" pitchFamily="49" charset="0"/>
              </a:rPr>
              <a:t>quit;</a:t>
            </a:r>
          </a:p>
          <a:p>
            <a:pPr>
              <a:lnSpc>
                <a:spcPct val="90000"/>
              </a:lnSpc>
            </a:pPr>
            <a:r>
              <a:rPr lang="en-US" sz="2200" b="1" dirty="0">
                <a:latin typeface="Courier New" pitchFamily="49" charset="0"/>
              </a:rPr>
              <a:t>title;</a:t>
            </a:r>
          </a:p>
        </p:txBody>
      </p:sp>
      <p:sp>
        <p:nvSpPr>
          <p:cNvPr id="57351" name="AutoShape 13"/>
          <p:cNvSpPr>
            <a:spLocks/>
          </p:cNvSpPr>
          <p:nvPr/>
        </p:nvSpPr>
        <p:spPr bwMode="auto">
          <a:xfrm>
            <a:off x="4851400" y="5374715"/>
            <a:ext cx="2675835" cy="1102866"/>
          </a:xfrm>
          <a:prstGeom prst="borderCallout1">
            <a:avLst>
              <a:gd name="adj1" fmla="val 49588"/>
              <a:gd name="adj2" fmla="val -259"/>
              <a:gd name="adj3" fmla="val -24296"/>
              <a:gd name="adj4" fmla="val -9000"/>
            </a:avLst>
          </a:prstGeom>
          <a:solidFill>
            <a:srgbClr val="009900"/>
          </a:solidFill>
          <a:ln w="19050">
            <a:solidFill>
              <a:srgbClr val="000000"/>
            </a:solidFill>
            <a:miter lim="800000"/>
            <a:headEnd type="none" w="med" len="lg"/>
            <a:tailEnd type="triangle" w="med" len="lg"/>
          </a:ln>
        </p:spPr>
        <p:txBody>
          <a:bodyPr wrap="square" lIns="88900" tIns="88900" rIns="88900" bIns="88900" anchor="ctr">
            <a:spAutoFit/>
          </a:bodyPr>
          <a:lstStyle/>
          <a:p>
            <a:r>
              <a:rPr lang="en-US" sz="2000" b="1" dirty="0">
                <a:solidFill>
                  <a:srgbClr val="FFFFFF"/>
                </a:solidFill>
              </a:rPr>
              <a:t>Select only the group of rows that you want to analyze.</a:t>
            </a:r>
          </a:p>
        </p:txBody>
      </p:sp>
      <p:sp>
        <p:nvSpPr>
          <p:cNvPr id="57352" name="Rectangle 24"/>
          <p:cNvSpPr>
            <a:spLocks noChangeArrowheads="1"/>
          </p:cNvSpPr>
          <p:nvPr>
            <p:custDataLst>
              <p:tags r:id="rId2"/>
            </p:custDataLst>
          </p:nvPr>
        </p:nvSpPr>
        <p:spPr bwMode="auto">
          <a:xfrm>
            <a:off x="1203325" y="4460885"/>
            <a:ext cx="4232275" cy="327025"/>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endParaRPr lang="en-US" dirty="0"/>
          </a:p>
        </p:txBody>
      </p:sp>
      <p:sp>
        <p:nvSpPr>
          <p:cNvPr id="57353" name="Rectangle 25"/>
          <p:cNvSpPr>
            <a:spLocks noChangeArrowheads="1"/>
          </p:cNvSpPr>
          <p:nvPr>
            <p:custDataLst>
              <p:tags r:id="rId3"/>
            </p:custDataLst>
          </p:nvPr>
        </p:nvSpPr>
        <p:spPr bwMode="auto">
          <a:xfrm>
            <a:off x="2174875" y="4789498"/>
            <a:ext cx="5678488" cy="303212"/>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endParaRPr lang="en-US" dirty="0"/>
          </a:p>
        </p:txBody>
      </p:sp>
      <p:sp>
        <p:nvSpPr>
          <p:cNvPr id="57354" name="Animation Flag"/>
          <p:cNvSpPr txBox="1">
            <a:spLocks noChangeArrowheads="1"/>
          </p:cNvSpPr>
          <p:nvPr/>
        </p:nvSpPr>
        <p:spPr bwMode="auto">
          <a:xfrm>
            <a:off x="8572500" y="6451600"/>
            <a:ext cx="396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sz="2000" b="1" dirty="0"/>
              <a:t>...</a:t>
            </a:r>
          </a:p>
        </p:txBody>
      </p:sp>
    </p:spTree>
    <p:custDataLst>
      <p:tags r:id="rId1"/>
    </p:custData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6"/>
          <p:cNvSpPr>
            <a:spLocks noGrp="1" noChangeArrowheads="1"/>
          </p:cNvSpPr>
          <p:nvPr>
            <p:ph type="title"/>
          </p:nvPr>
        </p:nvSpPr>
        <p:spPr/>
        <p:txBody>
          <a:bodyPr/>
          <a:lstStyle/>
          <a:p>
            <a:r>
              <a:rPr lang="en-US" dirty="0"/>
              <a:t>Using Remerged Summary Statistics</a:t>
            </a:r>
          </a:p>
        </p:txBody>
      </p:sp>
      <p:sp>
        <p:nvSpPr>
          <p:cNvPr id="58371" name="Rectangle 17"/>
          <p:cNvSpPr>
            <a:spLocks noGrp="1" noChangeArrowheads="1"/>
          </p:cNvSpPr>
          <p:nvPr>
            <p:ph idx="1"/>
          </p:nvPr>
        </p:nvSpPr>
        <p:spPr/>
        <p:txBody>
          <a:bodyPr/>
          <a:lstStyle/>
          <a:p>
            <a:pPr>
              <a:spcBef>
                <a:spcPct val="0"/>
              </a:spcBef>
              <a:buClrTx/>
            </a:pPr>
            <a:r>
              <a:rPr lang="en-US" dirty="0"/>
              <a:t>Calculate each male employee’s salary as a percentage of all male employees’ salaries. Display </a:t>
            </a:r>
            <a:r>
              <a:rPr lang="en-US" b="1" dirty="0"/>
              <a:t>Employee_ID</a:t>
            </a:r>
            <a:r>
              <a:rPr lang="en-US" dirty="0"/>
              <a:t>, </a:t>
            </a:r>
            <a:r>
              <a:rPr lang="en-US" b="1" dirty="0"/>
              <a:t>Salary</a:t>
            </a:r>
            <a:r>
              <a:rPr lang="en-US" dirty="0"/>
              <a:t>, and percentage in decreasing order of percentage.</a:t>
            </a:r>
          </a:p>
          <a:p>
            <a:pPr marL="0" indent="0">
              <a:spcBef>
                <a:spcPct val="0"/>
              </a:spcBef>
              <a:buClrTx/>
              <a:buFontTx/>
              <a:buNone/>
            </a:pPr>
            <a:r>
              <a:rPr lang="en-US" dirty="0"/>
              <a:t>.</a:t>
            </a:r>
          </a:p>
        </p:txBody>
      </p:sp>
      <p:sp>
        <p:nvSpPr>
          <p:cNvPr id="58373" name="Text Box 8"/>
          <p:cNvSpPr txBox="1">
            <a:spLocks noChangeArrowheads="1"/>
          </p:cNvSpPr>
          <p:nvPr/>
        </p:nvSpPr>
        <p:spPr bwMode="auto">
          <a:xfrm>
            <a:off x="627063" y="2608273"/>
            <a:ext cx="7398820" cy="3454279"/>
          </a:xfrm>
          <a:prstGeom prst="rect">
            <a:avLst/>
          </a:prstGeom>
          <a:solidFill>
            <a:srgbClr val="FFFFFF"/>
          </a:solidFill>
          <a:ln w="38100">
            <a:solidFill>
              <a:schemeClr val="tx2"/>
            </a:solidFill>
            <a:miter lim="800000"/>
            <a:headEnd type="none" w="sm" len="sm"/>
            <a:tailEnd type="none" w="sm" len="sm"/>
          </a:ln>
        </p:spPr>
        <p:txBody>
          <a:bodyPr wrap="none" tIns="50800" rIns="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nSpc>
                <a:spcPct val="90000"/>
              </a:lnSpc>
            </a:pPr>
            <a:r>
              <a:rPr lang="en-US" sz="2200" b="1" dirty="0">
                <a:latin typeface="Courier New" pitchFamily="49" charset="0"/>
              </a:rPr>
              <a:t>proc sql;</a:t>
            </a:r>
          </a:p>
          <a:p>
            <a:pPr>
              <a:lnSpc>
                <a:spcPct val="90000"/>
              </a:lnSpc>
            </a:pPr>
            <a:r>
              <a:rPr lang="en-US" sz="2200" b="1" dirty="0">
                <a:latin typeface="Courier New" pitchFamily="49" charset="0"/>
              </a:rPr>
              <a:t>title "Male Employee Salaries";</a:t>
            </a:r>
          </a:p>
          <a:p>
            <a:pPr>
              <a:lnSpc>
                <a:spcPct val="90000"/>
              </a:lnSpc>
            </a:pPr>
            <a:r>
              <a:rPr lang="en-US" sz="2200" b="1" dirty="0">
                <a:latin typeface="Courier New" pitchFamily="49" charset="0"/>
              </a:rPr>
              <a:t>select Employee_ID, Salary format=comma12.,</a:t>
            </a:r>
          </a:p>
          <a:p>
            <a:pPr>
              <a:lnSpc>
                <a:spcPct val="90000"/>
              </a:lnSpc>
            </a:pPr>
            <a:r>
              <a:rPr lang="en-US" sz="2200" b="1" dirty="0">
                <a:latin typeface="Courier New" pitchFamily="49" charset="0"/>
              </a:rPr>
              <a:t>       Salary / sum(Salary) </a:t>
            </a:r>
          </a:p>
          <a:p>
            <a:pPr>
              <a:lnSpc>
                <a:spcPct val="90000"/>
              </a:lnSpc>
            </a:pPr>
            <a:r>
              <a:rPr lang="en-US" sz="2200" b="1" dirty="0">
                <a:latin typeface="Courier New" pitchFamily="49" charset="0"/>
              </a:rPr>
              <a:t>       'PCT of Total' format=percent6.2</a:t>
            </a:r>
          </a:p>
          <a:p>
            <a:pPr>
              <a:lnSpc>
                <a:spcPct val="90000"/>
              </a:lnSpc>
            </a:pPr>
            <a:r>
              <a:rPr lang="en-US" sz="2200" b="1" dirty="0">
                <a:latin typeface="Courier New" pitchFamily="49" charset="0"/>
              </a:rPr>
              <a:t>   from orion.employee_information</a:t>
            </a:r>
          </a:p>
          <a:p>
            <a:pPr>
              <a:lnSpc>
                <a:spcPct val="90000"/>
              </a:lnSpc>
            </a:pPr>
            <a:r>
              <a:rPr lang="en-US" sz="2200" b="1" dirty="0">
                <a:latin typeface="Courier New" pitchFamily="49" charset="0"/>
              </a:rPr>
              <a:t>   where Employee_Gender="M"</a:t>
            </a:r>
          </a:p>
          <a:p>
            <a:pPr>
              <a:lnSpc>
                <a:spcPct val="90000"/>
              </a:lnSpc>
            </a:pPr>
            <a:r>
              <a:rPr lang="en-US" sz="2200" b="1" dirty="0">
                <a:latin typeface="Courier New" pitchFamily="49" charset="0"/>
              </a:rPr>
              <a:t>         and Employee_Term_Date is missing</a:t>
            </a:r>
          </a:p>
          <a:p>
            <a:pPr>
              <a:lnSpc>
                <a:spcPct val="90000"/>
              </a:lnSpc>
            </a:pPr>
            <a:r>
              <a:rPr lang="en-US" sz="2200" b="1" dirty="0">
                <a:latin typeface="Courier New" pitchFamily="49" charset="0"/>
              </a:rPr>
              <a:t>   order by 3 desc;</a:t>
            </a:r>
          </a:p>
          <a:p>
            <a:pPr>
              <a:lnSpc>
                <a:spcPct val="90000"/>
              </a:lnSpc>
            </a:pPr>
            <a:r>
              <a:rPr lang="en-US" sz="2200" b="1" dirty="0">
                <a:latin typeface="Courier New" pitchFamily="49" charset="0"/>
              </a:rPr>
              <a:t>quit;</a:t>
            </a:r>
          </a:p>
          <a:p>
            <a:pPr>
              <a:lnSpc>
                <a:spcPct val="90000"/>
              </a:lnSpc>
            </a:pPr>
            <a:r>
              <a:rPr lang="en-US" sz="2200" b="1" dirty="0">
                <a:latin typeface="Courier New" pitchFamily="49" charset="0"/>
              </a:rPr>
              <a:t>title;</a:t>
            </a:r>
          </a:p>
        </p:txBody>
      </p:sp>
      <p:sp>
        <p:nvSpPr>
          <p:cNvPr id="58374" name="Text Box 6"/>
          <p:cNvSpPr txBox="1">
            <a:spLocks noChangeArrowheads="1"/>
          </p:cNvSpPr>
          <p:nvPr/>
        </p:nvSpPr>
        <p:spPr bwMode="auto">
          <a:xfrm>
            <a:off x="7948613" y="6324600"/>
            <a:ext cx="9874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s103d09</a:t>
            </a:r>
          </a:p>
        </p:txBody>
      </p:sp>
      <p:sp>
        <p:nvSpPr>
          <p:cNvPr id="58375" name="AutoShape 10"/>
          <p:cNvSpPr>
            <a:spLocks/>
          </p:cNvSpPr>
          <p:nvPr/>
        </p:nvSpPr>
        <p:spPr bwMode="auto">
          <a:xfrm>
            <a:off x="2432050" y="5475298"/>
            <a:ext cx="2443163" cy="825500"/>
          </a:xfrm>
          <a:prstGeom prst="borderCallout1">
            <a:avLst>
              <a:gd name="adj1" fmla="val -1755"/>
              <a:gd name="adj2" fmla="val 50606"/>
              <a:gd name="adj3" fmla="val -194222"/>
              <a:gd name="adj4" fmla="val 17519"/>
            </a:avLst>
          </a:prstGeom>
          <a:solidFill>
            <a:srgbClr val="009900"/>
          </a:solidFill>
          <a:ln w="19050">
            <a:solidFill>
              <a:srgbClr val="000000"/>
            </a:solidFill>
            <a:miter lim="800000"/>
            <a:headEnd type="none" w="med" len="lg"/>
            <a:tailEnd type="triangle" w="med" len="lg"/>
          </a:ln>
        </p:spPr>
        <p:txBody>
          <a:bodyPr wrap="none" lIns="88900" tIns="88900" rIns="88900" bIns="88900" anchor="ctr">
            <a:spAutoFit/>
          </a:bodyPr>
          <a:lstStyle/>
          <a:p>
            <a:r>
              <a:rPr lang="en-US" sz="2000" b="1" dirty="0">
                <a:solidFill>
                  <a:srgbClr val="FFFFFF"/>
                </a:solidFill>
              </a:rPr>
              <a:t>individual salary</a:t>
            </a:r>
            <a:br>
              <a:rPr lang="en-US" sz="2000" b="1" dirty="0">
                <a:solidFill>
                  <a:srgbClr val="FFFFFF"/>
                </a:solidFill>
              </a:rPr>
            </a:br>
            <a:r>
              <a:rPr lang="en-US" sz="2000" b="1" dirty="0">
                <a:solidFill>
                  <a:srgbClr val="FFFFFF"/>
                </a:solidFill>
              </a:rPr>
              <a:t>value for each row</a:t>
            </a:r>
          </a:p>
        </p:txBody>
      </p:sp>
      <p:sp>
        <p:nvSpPr>
          <p:cNvPr id="58376" name="AutoShape 13"/>
          <p:cNvSpPr>
            <a:spLocks/>
          </p:cNvSpPr>
          <p:nvPr/>
        </p:nvSpPr>
        <p:spPr bwMode="auto">
          <a:xfrm>
            <a:off x="5388240" y="5336615"/>
            <a:ext cx="2899833" cy="1102866"/>
          </a:xfrm>
          <a:prstGeom prst="borderCallout1">
            <a:avLst>
              <a:gd name="adj1" fmla="val -1282"/>
              <a:gd name="adj2" fmla="val 50403"/>
              <a:gd name="adj3" fmla="val -125454"/>
              <a:gd name="adj4" fmla="val -14102"/>
            </a:avLst>
          </a:prstGeom>
          <a:solidFill>
            <a:srgbClr val="009900"/>
          </a:solidFill>
          <a:ln w="19050">
            <a:solidFill>
              <a:srgbClr val="000000"/>
            </a:solidFill>
            <a:miter lim="800000"/>
            <a:headEnd type="none" w="med" len="lg"/>
            <a:tailEnd type="triangle" w="med" len="lg"/>
          </a:ln>
        </p:spPr>
        <p:txBody>
          <a:bodyPr wrap="none" lIns="88900" tIns="88900" rIns="88900" bIns="88900" anchor="ctr">
            <a:spAutoFit/>
          </a:bodyPr>
          <a:lstStyle/>
          <a:p>
            <a:r>
              <a:rPr lang="en-US" sz="2000" b="1" dirty="0">
                <a:solidFill>
                  <a:srgbClr val="FFFFFF"/>
                </a:solidFill>
              </a:rPr>
              <a:t>divided by a remerged</a:t>
            </a:r>
            <a:br>
              <a:rPr lang="en-US" sz="2000" b="1" dirty="0">
                <a:solidFill>
                  <a:srgbClr val="FFFFFF"/>
                </a:solidFill>
              </a:rPr>
            </a:br>
            <a:r>
              <a:rPr lang="en-US" sz="2000" b="1" dirty="0">
                <a:solidFill>
                  <a:srgbClr val="FFFFFF"/>
                </a:solidFill>
              </a:rPr>
              <a:t>summary value</a:t>
            </a:r>
            <a:br>
              <a:rPr lang="en-US" sz="2000" b="1" dirty="0">
                <a:solidFill>
                  <a:srgbClr val="FFFFFF"/>
                </a:solidFill>
              </a:rPr>
            </a:br>
            <a:r>
              <a:rPr lang="en-US" sz="2000" b="1" dirty="0">
                <a:solidFill>
                  <a:srgbClr val="FFFFFF"/>
                </a:solidFill>
              </a:rPr>
              <a:t>(sum of all salaries) </a:t>
            </a:r>
          </a:p>
        </p:txBody>
      </p:sp>
      <p:sp>
        <p:nvSpPr>
          <p:cNvPr id="58377" name="Rectangle 19"/>
          <p:cNvSpPr>
            <a:spLocks noChangeArrowheads="1"/>
          </p:cNvSpPr>
          <p:nvPr>
            <p:custDataLst>
              <p:tags r:id="rId2"/>
            </p:custDataLst>
          </p:nvPr>
        </p:nvSpPr>
        <p:spPr bwMode="auto">
          <a:xfrm>
            <a:off x="1847850" y="3557598"/>
            <a:ext cx="1131888" cy="336550"/>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endParaRPr lang="en-US" dirty="0"/>
          </a:p>
        </p:txBody>
      </p:sp>
      <p:sp>
        <p:nvSpPr>
          <p:cNvPr id="58378" name="Rectangle 20"/>
          <p:cNvSpPr>
            <a:spLocks noChangeArrowheads="1"/>
          </p:cNvSpPr>
          <p:nvPr>
            <p:custDataLst>
              <p:tags r:id="rId3"/>
            </p:custDataLst>
          </p:nvPr>
        </p:nvSpPr>
        <p:spPr bwMode="auto">
          <a:xfrm>
            <a:off x="3354388" y="3557598"/>
            <a:ext cx="1876425" cy="327025"/>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endParaRPr lang="en-US" dirty="0"/>
          </a:p>
        </p:txBody>
      </p:sp>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a:t>Ordering Rows</a:t>
            </a:r>
          </a:p>
        </p:txBody>
      </p:sp>
      <p:sp>
        <p:nvSpPr>
          <p:cNvPr id="10" name="Rectangle 3"/>
          <p:cNvSpPr>
            <a:spLocks noGrp="1" noChangeArrowheads="1"/>
          </p:cNvSpPr>
          <p:nvPr>
            <p:ph idx="1"/>
          </p:nvPr>
        </p:nvSpPr>
        <p:spPr/>
        <p:txBody>
          <a:bodyPr/>
          <a:lstStyle/>
          <a:p>
            <a:pPr indent="-346075">
              <a:buFont typeface="Wingdings" pitchFamily="2" charset="2"/>
              <a:buNone/>
              <a:defRPr/>
            </a:pPr>
            <a:r>
              <a:rPr lang="en-US" dirty="0"/>
              <a:t>Report 1: Use the ORDER BY clause to order the query results.</a:t>
            </a:r>
          </a:p>
          <a:p>
            <a:pPr marL="455613" lvl="1" indent="-341313">
              <a:defRPr/>
            </a:pPr>
            <a:endParaRPr lang="en-US" dirty="0"/>
          </a:p>
          <a:p>
            <a:pPr marL="455613" lvl="1" indent="-341313">
              <a:defRPr/>
            </a:pPr>
            <a:endParaRPr lang="en-US" dirty="0"/>
          </a:p>
          <a:p>
            <a:pPr marL="455613" lvl="1" indent="-341313">
              <a:defRPr/>
            </a:pPr>
            <a:endParaRPr lang="en-US" dirty="0"/>
          </a:p>
          <a:p>
            <a:pPr marL="455613" lvl="1" indent="-341313">
              <a:defRPr/>
            </a:pPr>
            <a:endParaRPr lang="en-US" dirty="0"/>
          </a:p>
          <a:p>
            <a:pPr marL="455613" lvl="1" indent="-341313">
              <a:defRPr/>
            </a:pPr>
            <a:endParaRPr lang="en-US" dirty="0"/>
          </a:p>
          <a:p>
            <a:pPr marL="455613" lvl="1" indent="-341313">
              <a:defRPr/>
            </a:pPr>
            <a:endParaRPr lang="en-US" dirty="0"/>
          </a:p>
          <a:p>
            <a:pPr marL="0" indent="0">
              <a:defRPr/>
            </a:pPr>
            <a:endParaRPr lang="en-US" dirty="0"/>
          </a:p>
          <a:p>
            <a:pPr marL="0" indent="0">
              <a:defRPr/>
            </a:pPr>
            <a:endParaRPr lang="en-US" dirty="0"/>
          </a:p>
          <a:p>
            <a:pPr>
              <a:defRPr/>
            </a:pPr>
            <a:r>
              <a:rPr lang="en-US" dirty="0"/>
              <a:t>The default sort order when using an ORDER BY clause is ascending (no keyword or </a:t>
            </a:r>
            <a:r>
              <a:rPr lang="en-US" b="1" dirty="0"/>
              <a:t>ASC</a:t>
            </a:r>
            <a:r>
              <a:rPr lang="en-US" dirty="0"/>
              <a:t>). Use the </a:t>
            </a:r>
            <a:r>
              <a:rPr lang="en-US" b="1" dirty="0"/>
              <a:t>DESC</a:t>
            </a:r>
            <a:r>
              <a:rPr lang="en-US" dirty="0"/>
              <a:t> keyword following the column name to reverse the order.</a:t>
            </a:r>
          </a:p>
        </p:txBody>
      </p:sp>
      <p:sp>
        <p:nvSpPr>
          <p:cNvPr id="9221" name="Text Box 7"/>
          <p:cNvSpPr txBox="1">
            <a:spLocks noChangeArrowheads="1"/>
          </p:cNvSpPr>
          <p:nvPr/>
        </p:nvSpPr>
        <p:spPr bwMode="auto">
          <a:xfrm>
            <a:off x="740813" y="2011368"/>
            <a:ext cx="5991384" cy="1949252"/>
          </a:xfrm>
          <a:prstGeom prst="rect">
            <a:avLst/>
          </a:prstGeom>
          <a:solidFill>
            <a:srgbClr val="FFFFFF"/>
          </a:solidFill>
          <a:ln w="38100">
            <a:solidFill>
              <a:schemeClr val="tx2"/>
            </a:solidFill>
            <a:miter lim="800000"/>
            <a:headEnd type="none" w="med" len="lg"/>
            <a:tailEnd type="none" w="med" len="lg"/>
          </a:ln>
        </p:spPr>
        <p:txBody>
          <a:bodyPr wrap="none" tIns="50800" rIns="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b="1" dirty="0">
                <a:latin typeface="Courier New" pitchFamily="49" charset="0"/>
              </a:rPr>
              <a:t>proc sql;</a:t>
            </a:r>
          </a:p>
          <a:p>
            <a:r>
              <a:rPr lang="en-US" b="1" dirty="0">
                <a:latin typeface="Courier New" pitchFamily="49" charset="0"/>
              </a:rPr>
              <a:t>select Employee_ID, Qtr1</a:t>
            </a:r>
          </a:p>
          <a:p>
            <a:r>
              <a:rPr lang="en-US" b="1" dirty="0">
                <a:latin typeface="Courier New" pitchFamily="49" charset="0"/>
              </a:rPr>
              <a:t>   from orion.employee_donations</a:t>
            </a:r>
          </a:p>
          <a:p>
            <a:r>
              <a:rPr lang="en-US" b="1" dirty="0">
                <a:latin typeface="Courier New" pitchFamily="49" charset="0"/>
              </a:rPr>
              <a:t>   order by Qtr1 desc;</a:t>
            </a:r>
          </a:p>
          <a:p>
            <a:r>
              <a:rPr lang="en-US" b="1" dirty="0">
                <a:latin typeface="Courier New" pitchFamily="49" charset="0"/>
              </a:rPr>
              <a:t>quit;</a:t>
            </a:r>
          </a:p>
        </p:txBody>
      </p:sp>
      <p:sp>
        <p:nvSpPr>
          <p:cNvPr id="9224" name="Rectangle 3"/>
          <p:cNvSpPr>
            <a:spLocks noChangeArrowheads="1"/>
          </p:cNvSpPr>
          <p:nvPr>
            <p:custDataLst>
              <p:tags r:id="rId2"/>
            </p:custDataLst>
          </p:nvPr>
        </p:nvSpPr>
        <p:spPr bwMode="auto">
          <a:xfrm>
            <a:off x="1344592" y="3159130"/>
            <a:ext cx="3525858" cy="366713"/>
          </a:xfrm>
          <a:prstGeom prst="rect">
            <a:avLst/>
          </a:prstGeom>
          <a:solidFill>
            <a:srgbClr val="99CCFF">
              <a:alpha val="50195"/>
            </a:srgbClr>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88900" tIns="88900" rIns="88900" bIns="88900" anchor="ctr"/>
          <a:lstStyle/>
          <a:p>
            <a:pPr algn="ctr"/>
            <a:endParaRPr lang="en-US" dirty="0"/>
          </a:p>
        </p:txBody>
      </p:sp>
      <p:sp>
        <p:nvSpPr>
          <p:cNvPr id="9222" name="Text Box 8"/>
          <p:cNvSpPr txBox="1">
            <a:spLocks noChangeArrowheads="1"/>
          </p:cNvSpPr>
          <p:nvPr/>
        </p:nvSpPr>
        <p:spPr bwMode="auto">
          <a:xfrm>
            <a:off x="7958138" y="6324600"/>
            <a:ext cx="9779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s103d01</a:t>
            </a:r>
          </a:p>
        </p:txBody>
      </p:sp>
      <p:sp>
        <p:nvSpPr>
          <p:cNvPr id="8199" name="TextBox 2"/>
          <p:cNvSpPr txBox="1">
            <a:spLocks noChangeArrowheads="1"/>
          </p:cNvSpPr>
          <p:nvPr/>
        </p:nvSpPr>
        <p:spPr bwMode="auto">
          <a:xfrm>
            <a:off x="1807613" y="3629030"/>
            <a:ext cx="6554788" cy="918200"/>
          </a:xfrm>
          <a:prstGeom prst="rect">
            <a:avLst/>
          </a:prstGeom>
          <a:solidFill>
            <a:srgbClr val="CDD9EF"/>
          </a:solidFill>
          <a:ln w="19050" algn="ctr">
            <a:solidFill>
              <a:srgbClr val="000000"/>
            </a:solidFill>
            <a:round/>
            <a:headEnd/>
            <a:tailEnd/>
          </a:ln>
          <a:effectLst>
            <a:outerShdw blurRad="50800" dist="107763" dir="2700001" algn="ctr" rotWithShape="0">
              <a:srgbClr val="000000">
                <a:alpha val="40000"/>
              </a:srgbClr>
            </a:outerShdw>
          </a:effectLst>
        </p:spPr>
        <p:txBody>
          <a:bodyPr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defRPr/>
            </a:pPr>
            <a:r>
              <a:rPr lang="en-US" b="1" dirty="0">
                <a:solidFill>
                  <a:srgbClr val="000000"/>
                </a:solidFill>
              </a:rPr>
              <a:t>ORDER BY </a:t>
            </a:r>
            <a:r>
              <a:rPr lang="en-US" i="1" dirty="0">
                <a:solidFill>
                  <a:srgbClr val="000000"/>
                </a:solidFill>
              </a:rPr>
              <a:t>order-by-item </a:t>
            </a:r>
            <a:r>
              <a:rPr lang="en-US" dirty="0">
                <a:solidFill>
                  <a:srgbClr val="000000"/>
                </a:solidFill>
              </a:rPr>
              <a:t>&lt;</a:t>
            </a:r>
            <a:r>
              <a:rPr lang="en-US" b="1" dirty="0">
                <a:solidFill>
                  <a:srgbClr val="000000"/>
                </a:solidFill>
              </a:rPr>
              <a:t>DESC</a:t>
            </a:r>
            <a:r>
              <a:rPr lang="en-US" dirty="0">
                <a:solidFill>
                  <a:srgbClr val="000000"/>
                </a:solidFill>
              </a:rPr>
              <a:t>&gt;</a:t>
            </a:r>
          </a:p>
          <a:p>
            <a:pPr>
              <a:defRPr/>
            </a:pPr>
            <a:r>
              <a:rPr lang="en-US" dirty="0">
                <a:solidFill>
                  <a:srgbClr val="000000"/>
                </a:solidFill>
              </a:rPr>
              <a:t>                     &lt;,…</a:t>
            </a:r>
            <a:r>
              <a:rPr lang="en-US" i="1" dirty="0">
                <a:solidFill>
                  <a:srgbClr val="000000"/>
                </a:solidFill>
              </a:rPr>
              <a:t>order-by-item</a:t>
            </a:r>
            <a:r>
              <a:rPr lang="en-US" dirty="0">
                <a:solidFill>
                  <a:srgbClr val="000000"/>
                </a:solidFill>
              </a:rPr>
              <a:t> &lt;</a:t>
            </a:r>
            <a:r>
              <a:rPr lang="en-US" b="1" dirty="0">
                <a:solidFill>
                  <a:srgbClr val="000000"/>
                </a:solidFill>
              </a:rPr>
              <a:t>DESC</a:t>
            </a:r>
            <a:r>
              <a:rPr lang="en-US" dirty="0">
                <a:solidFill>
                  <a:srgbClr val="000000"/>
                </a:solidFill>
              </a:rPr>
              <a:t>&gt;&gt;</a:t>
            </a:r>
          </a:p>
        </p:txBody>
      </p:sp>
    </p:spTree>
    <p:custDataLst>
      <p:tags r:id="rId1"/>
    </p:custData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dirty="0"/>
              <a:t>Viewing the Output</a:t>
            </a:r>
          </a:p>
        </p:txBody>
      </p:sp>
      <p:sp>
        <p:nvSpPr>
          <p:cNvPr id="59395" name="Rectangle 3"/>
          <p:cNvSpPr>
            <a:spLocks noGrp="1" noChangeArrowheads="1"/>
          </p:cNvSpPr>
          <p:nvPr>
            <p:ph idx="1"/>
          </p:nvPr>
        </p:nvSpPr>
        <p:spPr/>
        <p:txBody>
          <a:bodyPr/>
          <a:lstStyle/>
          <a:p>
            <a:pPr marL="0" indent="0">
              <a:spcBef>
                <a:spcPct val="50000"/>
              </a:spcBef>
              <a:buClrTx/>
              <a:buFontTx/>
              <a:buNone/>
            </a:pPr>
            <a:r>
              <a:rPr lang="en-US" dirty="0"/>
              <a:t>Partial PROC SQL Output</a:t>
            </a:r>
          </a:p>
          <a:p>
            <a:pPr marL="0" indent="0">
              <a:spcBef>
                <a:spcPct val="50000"/>
              </a:spcBef>
              <a:buClrTx/>
              <a:buFontTx/>
              <a:buNone/>
            </a:pPr>
            <a:endParaRPr lang="en-US" dirty="0"/>
          </a:p>
          <a:p>
            <a:pPr marL="0" indent="0">
              <a:spcBef>
                <a:spcPct val="50000"/>
              </a:spcBef>
              <a:buClrTx/>
              <a:buFontTx/>
              <a:buNone/>
            </a:pPr>
            <a:endParaRPr lang="en-US" dirty="0"/>
          </a:p>
          <a:p>
            <a:pPr marL="0" indent="0">
              <a:spcBef>
                <a:spcPct val="50000"/>
              </a:spcBef>
              <a:buClrTx/>
              <a:buFontTx/>
              <a:buNone/>
            </a:pPr>
            <a:endParaRPr lang="en-US" dirty="0"/>
          </a:p>
          <a:p>
            <a:pPr marL="0" indent="0">
              <a:spcBef>
                <a:spcPct val="50000"/>
              </a:spcBef>
              <a:buClrTx/>
              <a:buFontTx/>
              <a:buNone/>
            </a:pPr>
            <a:endParaRPr lang="en-US" dirty="0"/>
          </a:p>
          <a:p>
            <a:pPr marL="0" indent="0">
              <a:spcBef>
                <a:spcPct val="50000"/>
              </a:spcBef>
              <a:buClrTx/>
              <a:buFontTx/>
              <a:buNone/>
            </a:pPr>
            <a:endParaRPr lang="en-US" dirty="0"/>
          </a:p>
          <a:p>
            <a:pPr marL="0" indent="0">
              <a:spcBef>
                <a:spcPct val="50000"/>
              </a:spcBef>
              <a:buClrTx/>
              <a:buFontTx/>
              <a:buNone/>
            </a:pPr>
            <a:r>
              <a:rPr lang="en-US" dirty="0"/>
              <a:t>Partial SAS Log</a:t>
            </a:r>
          </a:p>
        </p:txBody>
      </p:sp>
      <p:sp>
        <p:nvSpPr>
          <p:cNvPr id="59397" name="Text Box 8"/>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59398" name="Rectangle 9"/>
          <p:cNvSpPr>
            <a:spLocks noChangeArrowheads="1"/>
          </p:cNvSpPr>
          <p:nvPr/>
        </p:nvSpPr>
        <p:spPr bwMode="auto">
          <a:xfrm>
            <a:off x="685800" y="1477645"/>
            <a:ext cx="5276850" cy="2811026"/>
          </a:xfrm>
          <a:prstGeom prst="rect">
            <a:avLst/>
          </a:prstGeom>
          <a:solidFill>
            <a:srgbClr val="FFFFFF"/>
          </a:solidFill>
          <a:ln w="38100">
            <a:solidFill>
              <a:schemeClr val="tx2"/>
            </a:solidFill>
            <a:miter lim="800000"/>
            <a:headEnd type="none" w="sm" len="sm"/>
            <a:tailEnd type="none" w="sm" len="sm"/>
          </a:ln>
        </p:spPr>
        <p:txBody>
          <a:bodyPr tIns="50800" bIns="50800">
            <a:spAutoFit/>
          </a:bodyPr>
          <a:lstStyle/>
          <a:p>
            <a:pPr algn="ctr"/>
            <a:r>
              <a:rPr lang="en-US" sz="1600" b="1" dirty="0">
                <a:solidFill>
                  <a:srgbClr val="000000"/>
                </a:solidFill>
                <a:latin typeface="SAS Monospace" pitchFamily="49" charset="0"/>
              </a:rPr>
              <a:t>Male Employee Salaries</a:t>
            </a:r>
          </a:p>
          <a:p>
            <a:pPr algn="ctr"/>
            <a:endParaRPr lang="en-US" sz="1600" b="1" dirty="0">
              <a:solidFill>
                <a:srgbClr val="000000"/>
              </a:solidFill>
              <a:latin typeface="SAS Monospace" pitchFamily="49" charset="0"/>
            </a:endParaRPr>
          </a:p>
          <a:p>
            <a:pPr algn="ctr"/>
            <a:r>
              <a:rPr lang="en-US" sz="1600" b="1" dirty="0">
                <a:solidFill>
                  <a:srgbClr val="000000"/>
                </a:solidFill>
                <a:latin typeface="SAS Monospace" pitchFamily="49" charset="0"/>
              </a:rPr>
              <a:t>          Employee</a:t>
            </a:r>
          </a:p>
          <a:p>
            <a:pPr algn="ctr"/>
            <a:r>
              <a:rPr lang="en-US" sz="1600" b="1" dirty="0">
                <a:solidFill>
                  <a:srgbClr val="000000"/>
                </a:solidFill>
                <a:latin typeface="SAS Monospace" pitchFamily="49" charset="0"/>
              </a:rPr>
              <a:t>                    Annual  PCT of</a:t>
            </a:r>
          </a:p>
          <a:p>
            <a:r>
              <a:rPr lang="en-US" sz="1600" b="1" dirty="0">
                <a:solidFill>
                  <a:srgbClr val="000000"/>
                </a:solidFill>
                <a:latin typeface="SAS Monospace" pitchFamily="49" charset="0"/>
              </a:rPr>
              <a:t>      Employee_ID       Salary   Total</a:t>
            </a:r>
          </a:p>
          <a:p>
            <a:pPr algn="ctr"/>
            <a:r>
              <a:rPr lang="en-US" sz="1600" b="1" dirty="0">
                <a:solidFill>
                  <a:srgbClr val="000000"/>
                </a:solidFill>
                <a:latin typeface="SAS Monospace" pitchFamily="49" charset="0"/>
              </a:rPr>
              <a:t>      ƒƒƒƒƒƒƒƒƒƒƒƒƒƒƒƒƒƒƒƒƒƒƒƒƒƒƒ</a:t>
            </a:r>
          </a:p>
          <a:p>
            <a:pPr algn="ctr"/>
            <a:r>
              <a:rPr lang="en-US" sz="1600" b="1" dirty="0">
                <a:solidFill>
                  <a:srgbClr val="000000"/>
                </a:solidFill>
                <a:latin typeface="SAS Monospace" pitchFamily="49" charset="0"/>
              </a:rPr>
              <a:t>      120259       433,800   5.9%</a:t>
            </a:r>
          </a:p>
          <a:p>
            <a:pPr algn="ctr"/>
            <a:r>
              <a:rPr lang="en-US" sz="1600" b="1" dirty="0">
                <a:solidFill>
                  <a:srgbClr val="000000"/>
                </a:solidFill>
                <a:latin typeface="SAS Monospace" pitchFamily="49" charset="0"/>
              </a:rPr>
              <a:t>      120262       268,455   3.7%</a:t>
            </a:r>
          </a:p>
          <a:p>
            <a:pPr algn="ctr"/>
            <a:r>
              <a:rPr lang="en-US" sz="1600" b="1" dirty="0">
                <a:solidFill>
                  <a:srgbClr val="000000"/>
                </a:solidFill>
                <a:latin typeface="SAS Monospace" pitchFamily="49" charset="0"/>
              </a:rPr>
              <a:t>      120261       243,190   3.3%</a:t>
            </a:r>
          </a:p>
          <a:p>
            <a:pPr algn="ctr"/>
            <a:r>
              <a:rPr lang="en-US" sz="1600" b="1" dirty="0">
                <a:solidFill>
                  <a:srgbClr val="000000"/>
                </a:solidFill>
                <a:latin typeface="SAS Monospace" pitchFamily="49" charset="0"/>
              </a:rPr>
              <a:t>      121141       194,885   2.7%</a:t>
            </a:r>
          </a:p>
          <a:p>
            <a:pPr algn="ctr"/>
            <a:r>
              <a:rPr lang="en-US" sz="1600" b="1" dirty="0">
                <a:solidFill>
                  <a:srgbClr val="000000"/>
                </a:solidFill>
                <a:latin typeface="SAS Monospace" pitchFamily="49" charset="0"/>
              </a:rPr>
              <a:t>      120101       163,040   2.2%</a:t>
            </a:r>
          </a:p>
        </p:txBody>
      </p:sp>
      <p:sp>
        <p:nvSpPr>
          <p:cNvPr id="3" name="TextBox 2"/>
          <p:cNvSpPr txBox="1"/>
          <p:nvPr/>
        </p:nvSpPr>
        <p:spPr>
          <a:xfrm>
            <a:off x="1600200" y="3581400"/>
            <a:ext cx="5867400" cy="457200"/>
          </a:xfrm>
          <a:prstGeom prst="rect">
            <a:avLst/>
          </a:prstGeom>
          <a:noFill/>
        </p:spPr>
        <p:txBody>
          <a:bodyPr vert="horz" wrap="none" rtlCol="0">
            <a:spAutoFit/>
          </a:bodyPr>
          <a:lstStyle/>
          <a:p>
            <a:endParaRPr lang="en-US" dirty="0"/>
          </a:p>
        </p:txBody>
      </p:sp>
      <p:sp>
        <p:nvSpPr>
          <p:cNvPr id="4" name="TextBox 3"/>
          <p:cNvSpPr txBox="1"/>
          <p:nvPr/>
        </p:nvSpPr>
        <p:spPr>
          <a:xfrm>
            <a:off x="1600200" y="3581400"/>
            <a:ext cx="5867400" cy="457200"/>
          </a:xfrm>
          <a:prstGeom prst="rect">
            <a:avLst/>
          </a:prstGeom>
          <a:noFill/>
        </p:spPr>
        <p:txBody>
          <a:bodyPr vert="horz" wrap="none" rtlCol="0">
            <a:spAutoFit/>
          </a:bodyPr>
          <a:lstStyle/>
          <a:p>
            <a:endParaRPr lang="en-US" dirty="0"/>
          </a:p>
        </p:txBody>
      </p:sp>
      <p:sp>
        <p:nvSpPr>
          <p:cNvPr id="12" name="Text Box 12"/>
          <p:cNvSpPr txBox="1">
            <a:spLocks noChangeArrowheads="1"/>
          </p:cNvSpPr>
          <p:nvPr/>
        </p:nvSpPr>
        <p:spPr bwMode="auto">
          <a:xfrm>
            <a:off x="685800" y="5143301"/>
            <a:ext cx="7772400" cy="628650"/>
          </a:xfrm>
          <a:prstGeom prst="rect">
            <a:avLst/>
          </a:prstGeom>
          <a:solidFill>
            <a:srgbClr val="FFFFFF"/>
          </a:solidFill>
          <a:ln w="38100">
            <a:solidFill>
              <a:schemeClr val="tx2"/>
            </a:solidFill>
            <a:miter lim="800000"/>
            <a:headEnd type="none" w="sm" len="sm"/>
            <a:tailEnd type="none" w="sm" len="sm"/>
          </a:ln>
        </p:spPr>
        <p:txBody>
          <a:bodyPr t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sz="1600" b="1" dirty="0">
                <a:solidFill>
                  <a:srgbClr val="0000FF"/>
                </a:solidFill>
                <a:latin typeface="SAS Monospace" pitchFamily="49" charset="0"/>
              </a:rPr>
              <a:t>NOTE: The query requires remerging summary statistics back</a:t>
            </a:r>
            <a:br>
              <a:rPr lang="en-US" sz="1600" b="1" dirty="0">
                <a:solidFill>
                  <a:srgbClr val="0000FF"/>
                </a:solidFill>
                <a:latin typeface="SAS Monospace" pitchFamily="49" charset="0"/>
              </a:rPr>
            </a:br>
            <a:r>
              <a:rPr lang="en-US" sz="1600" b="1" dirty="0">
                <a:solidFill>
                  <a:srgbClr val="0000FF"/>
                </a:solidFill>
                <a:latin typeface="SAS Monospace" pitchFamily="49" charset="0"/>
              </a:rPr>
              <a:t>      with the original data.</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8"/>
          <p:cNvSpPr>
            <a:spLocks noGrp="1" noChangeArrowheads="1"/>
          </p:cNvSpPr>
          <p:nvPr>
            <p:ph type="title"/>
          </p:nvPr>
        </p:nvSpPr>
        <p:spPr/>
        <p:txBody>
          <a:bodyPr/>
          <a:lstStyle/>
          <a:p>
            <a:r>
              <a:rPr lang="en-US" dirty="0"/>
              <a:t>Remerging Summary Statistics</a:t>
            </a:r>
          </a:p>
        </p:txBody>
      </p:sp>
      <p:sp>
        <p:nvSpPr>
          <p:cNvPr id="60419" name="Rectangle 9"/>
          <p:cNvSpPr>
            <a:spLocks noGrp="1" noChangeArrowheads="1"/>
          </p:cNvSpPr>
          <p:nvPr>
            <p:ph idx="1"/>
          </p:nvPr>
        </p:nvSpPr>
        <p:spPr/>
        <p:txBody>
          <a:bodyPr/>
          <a:lstStyle/>
          <a:p>
            <a:pPr marL="0" indent="0"/>
            <a:r>
              <a:rPr lang="en-US" dirty="0"/>
              <a:t>To change the default behavior, use either </a:t>
            </a:r>
            <a:br>
              <a:rPr lang="en-US" dirty="0"/>
            </a:br>
            <a:r>
              <a:rPr lang="en-US" dirty="0"/>
              <a:t>of the following:</a:t>
            </a:r>
          </a:p>
          <a:p>
            <a:pPr lvl="1"/>
            <a:r>
              <a:rPr lang="en-US" dirty="0"/>
              <a:t>NOSQLREMERGE SAS system option</a:t>
            </a:r>
          </a:p>
          <a:p>
            <a:pPr lvl="1"/>
            <a:r>
              <a:rPr lang="en-US" dirty="0"/>
              <a:t>PROC SQL NOREMERGE option</a:t>
            </a:r>
          </a:p>
          <a:p>
            <a:pPr marL="0" indent="0"/>
            <a:r>
              <a:rPr lang="en-US" dirty="0"/>
              <a:t>Resubmitting the query with the NOREMERGE option </a:t>
            </a:r>
            <a:br>
              <a:rPr lang="en-US" dirty="0"/>
            </a:br>
            <a:r>
              <a:rPr lang="en-US" dirty="0"/>
              <a:t>in effect produces no output and results in this SAS log error message:</a:t>
            </a:r>
          </a:p>
        </p:txBody>
      </p:sp>
      <p:sp>
        <p:nvSpPr>
          <p:cNvPr id="60421" name="Text Box 4"/>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60422" name="Text Box 6"/>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60423" name="Text Box 7"/>
          <p:cNvSpPr txBox="1">
            <a:spLocks noChangeArrowheads="1"/>
          </p:cNvSpPr>
          <p:nvPr/>
        </p:nvSpPr>
        <p:spPr bwMode="auto">
          <a:xfrm>
            <a:off x="342900" y="4038600"/>
            <a:ext cx="8458200" cy="838200"/>
          </a:xfrm>
          <a:prstGeom prst="rect">
            <a:avLst/>
          </a:prstGeom>
          <a:solidFill>
            <a:srgbClr val="FFFFFF"/>
          </a:solidFill>
          <a:ln w="38100">
            <a:solidFill>
              <a:schemeClr val="tx2"/>
            </a:solidFill>
            <a:miter lim="800000"/>
            <a:headEnd type="none" w="sm" len="sm"/>
            <a:tailEnd type="none" w="sm" len="sm"/>
          </a:ln>
        </p:spPr>
        <p:txBody>
          <a:bodyPr tIns="50800" bIns="50800"/>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sz="1600" b="1" dirty="0">
                <a:solidFill>
                  <a:srgbClr val="960000"/>
                </a:solidFill>
                <a:latin typeface="SAS Monospace" pitchFamily="49" charset="0"/>
              </a:rPr>
              <a:t>ERROR: The query requires remerging summary statistics back with the</a:t>
            </a:r>
            <a:br>
              <a:rPr lang="en-US" sz="1600" b="1" dirty="0">
                <a:solidFill>
                  <a:srgbClr val="960000"/>
                </a:solidFill>
                <a:latin typeface="SAS Monospace" pitchFamily="49" charset="0"/>
              </a:rPr>
            </a:br>
            <a:r>
              <a:rPr lang="en-US" sz="1600" b="1" dirty="0">
                <a:solidFill>
                  <a:srgbClr val="960000"/>
                </a:solidFill>
                <a:latin typeface="SAS Monospace" pitchFamily="49" charset="0"/>
              </a:rPr>
              <a:t>       original data. This is disallowed due to the NOREMERGE proc</a:t>
            </a:r>
            <a:br>
              <a:rPr lang="en-US" sz="1600" b="1" dirty="0">
                <a:solidFill>
                  <a:srgbClr val="960000"/>
                </a:solidFill>
                <a:latin typeface="SAS Monospace" pitchFamily="49" charset="0"/>
              </a:rPr>
            </a:br>
            <a:r>
              <a:rPr lang="en-US" sz="1600" b="1" dirty="0">
                <a:solidFill>
                  <a:srgbClr val="960000"/>
                </a:solidFill>
                <a:latin typeface="SAS Monospace" pitchFamily="49" charset="0"/>
              </a:rPr>
              <a:t>       option or NOSQLREMERGE system option.</a:t>
            </a:r>
          </a:p>
        </p:txBody>
      </p:sp>
      <p:sp>
        <p:nvSpPr>
          <p:cNvPr id="60424" name="Text Box 10"/>
          <p:cNvSpPr txBox="1">
            <a:spLocks noChangeArrowheads="1"/>
          </p:cNvSpPr>
          <p:nvPr/>
        </p:nvSpPr>
        <p:spPr bwMode="auto">
          <a:xfrm>
            <a:off x="7831138" y="6324600"/>
            <a:ext cx="11017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s103d09a</a:t>
            </a: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t>3.05 Quiz</a:t>
            </a:r>
            <a:endParaRPr lang="en-US" dirty="0"/>
          </a:p>
        </p:txBody>
      </p:sp>
      <p:sp>
        <p:nvSpPr>
          <p:cNvPr id="61443" name="Rectangle 3"/>
          <p:cNvSpPr>
            <a:spLocks noGrp="1" noChangeArrowheads="1"/>
          </p:cNvSpPr>
          <p:nvPr>
            <p:ph idx="1"/>
          </p:nvPr>
        </p:nvSpPr>
        <p:spPr/>
        <p:txBody>
          <a:bodyPr/>
          <a:lstStyle/>
          <a:p>
            <a:pPr marL="0" indent="0"/>
            <a:r>
              <a:rPr lang="en-US" dirty="0"/>
              <a:t>Open the program file </a:t>
            </a:r>
            <a:r>
              <a:rPr lang="en-US" b="1" dirty="0"/>
              <a:t>s103a03</a:t>
            </a:r>
            <a:r>
              <a:rPr lang="en-US" dirty="0"/>
              <a:t>.</a:t>
            </a:r>
            <a:r>
              <a:rPr lang="en-US" b="1" dirty="0"/>
              <a:t> </a:t>
            </a:r>
            <a:r>
              <a:rPr lang="en-US" dirty="0"/>
              <a:t>Submit the query </a:t>
            </a:r>
            <a:br>
              <a:rPr lang="en-US" dirty="0"/>
            </a:br>
            <a:r>
              <a:rPr lang="en-US" dirty="0"/>
              <a:t>and review the output and the log. Answer the following questions:</a:t>
            </a:r>
          </a:p>
        </p:txBody>
      </p:sp>
      <p:sp>
        <p:nvSpPr>
          <p:cNvPr id="61445" name="Rectangle 4"/>
          <p:cNvSpPr>
            <a:spLocks noChangeArrowheads="1"/>
          </p:cNvSpPr>
          <p:nvPr/>
        </p:nvSpPr>
        <p:spPr bwMode="auto">
          <a:xfrm>
            <a:off x="685800" y="2438400"/>
            <a:ext cx="69342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lIns="0" tIns="0" rIns="0" bIns="0"/>
          <a:lstStyle/>
          <a:p>
            <a:pPr marL="457200" indent="-457200">
              <a:spcBef>
                <a:spcPct val="20000"/>
              </a:spcBef>
              <a:buFontTx/>
              <a:buAutoNum type="arabicPeriod"/>
            </a:pPr>
            <a:r>
              <a:rPr lang="en-US" dirty="0"/>
              <a:t>How many rows of output are created?</a:t>
            </a:r>
          </a:p>
          <a:p>
            <a:pPr marL="457200" indent="-457200">
              <a:spcBef>
                <a:spcPct val="20000"/>
              </a:spcBef>
              <a:buFontTx/>
              <a:buAutoNum type="arabicPeriod"/>
            </a:pPr>
            <a:r>
              <a:rPr lang="en-US" dirty="0"/>
              <a:t>What major difference is there in the log between this query’s results and the second query in the previous activity?</a:t>
            </a:r>
          </a:p>
        </p:txBody>
      </p:sp>
      <p:sp>
        <p:nvSpPr>
          <p:cNvPr id="61446" name="Text Box 12"/>
          <p:cNvSpPr txBox="1">
            <a:spLocks noChangeArrowheads="1"/>
          </p:cNvSpPr>
          <p:nvPr/>
        </p:nvSpPr>
        <p:spPr bwMode="auto">
          <a:xfrm>
            <a:off x="7962900" y="6324600"/>
            <a:ext cx="97631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s103a03</a:t>
            </a:r>
          </a:p>
        </p:txBody>
      </p:sp>
    </p:spTree>
    <p:custDataLst>
      <p:tags r:id="rId1"/>
    </p:custData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noFill/>
        </p:spPr>
        <p:txBody>
          <a:bodyPr/>
          <a:lstStyle/>
          <a:p>
            <a:r>
              <a:rPr lang="en-US"/>
              <a:t>3.05 Quiz </a:t>
            </a:r>
            <a:r>
              <a:rPr lang="en-US" dirty="0"/>
              <a:t>– Correct Answer</a:t>
            </a:r>
          </a:p>
        </p:txBody>
      </p:sp>
      <p:sp>
        <p:nvSpPr>
          <p:cNvPr id="62467" name="Rectangle 3"/>
          <p:cNvSpPr>
            <a:spLocks noGrp="1" noChangeArrowheads="1"/>
          </p:cNvSpPr>
          <p:nvPr>
            <p:ph idx="1"/>
          </p:nvPr>
        </p:nvSpPr>
        <p:spPr/>
        <p:txBody>
          <a:bodyPr/>
          <a:lstStyle/>
          <a:p>
            <a:pPr marL="457200" indent="-457200"/>
            <a:r>
              <a:rPr lang="en-US" dirty="0"/>
              <a:t>1.	How many rows of output are created?</a:t>
            </a:r>
          </a:p>
        </p:txBody>
      </p:sp>
      <p:sp>
        <p:nvSpPr>
          <p:cNvPr id="62469" name="Text Box 5"/>
          <p:cNvSpPr txBox="1">
            <a:spLocks noChangeArrowheads="1"/>
          </p:cNvSpPr>
          <p:nvPr/>
        </p:nvSpPr>
        <p:spPr bwMode="auto">
          <a:xfrm>
            <a:off x="688975" y="4605859"/>
            <a:ext cx="7391400" cy="1584325"/>
          </a:xfrm>
          <a:prstGeom prst="rect">
            <a:avLst/>
          </a:prstGeom>
          <a:solidFill>
            <a:srgbClr val="FFFFFF"/>
          </a:solidFill>
          <a:ln w="38100">
            <a:solidFill>
              <a:schemeClr val="tx2"/>
            </a:solidFill>
            <a:miter lim="800000"/>
            <a:headEnd type="none" w="sm" len="sm"/>
            <a:tailEnd type="none" w="sm" len="sm"/>
          </a:ln>
        </p:spPr>
        <p:txBody>
          <a:bodyPr t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sz="1900" b="1" dirty="0">
                <a:solidFill>
                  <a:srgbClr val="000000"/>
                </a:solidFill>
                <a:latin typeface="SAS Monospace" pitchFamily="49" charset="0"/>
              </a:rPr>
              <a:t>                Employee_</a:t>
            </a:r>
          </a:p>
          <a:p>
            <a:pPr algn="ctr"/>
            <a:r>
              <a:rPr lang="en-US" sz="1900" b="1" dirty="0">
                <a:solidFill>
                  <a:srgbClr val="000000"/>
                </a:solidFill>
                <a:latin typeface="SAS Monospace" pitchFamily="49" charset="0"/>
              </a:rPr>
              <a:t>   Row  Gender         Average</a:t>
            </a:r>
          </a:p>
          <a:p>
            <a:pPr algn="ctr"/>
            <a:r>
              <a:rPr lang="en-US" sz="1900" b="1" dirty="0">
                <a:solidFill>
                  <a:srgbClr val="000000"/>
                </a:solidFill>
                <a:latin typeface="SAS Monospace" pitchFamily="49" charset="0"/>
              </a:rPr>
              <a:t>ƒƒƒƒƒƒƒƒƒƒƒƒƒƒƒƒƒƒƒƒƒƒƒƒƒƒƒƒƒƒ</a:t>
            </a:r>
          </a:p>
          <a:p>
            <a:pPr algn="ctr"/>
            <a:r>
              <a:rPr lang="en-US" sz="1900" b="1" dirty="0">
                <a:solidFill>
                  <a:srgbClr val="000000"/>
                </a:solidFill>
                <a:latin typeface="SAS Monospace" pitchFamily="49" charset="0"/>
              </a:rPr>
              <a:t>     1  F             37002.88</a:t>
            </a:r>
          </a:p>
          <a:p>
            <a:pPr algn="ctr"/>
            <a:r>
              <a:rPr lang="en-US" sz="1900" b="1" dirty="0">
                <a:solidFill>
                  <a:srgbClr val="000000"/>
                </a:solidFill>
                <a:latin typeface="SAS Monospace" pitchFamily="49" charset="0"/>
              </a:rPr>
              <a:t>     2  M             43334.26</a:t>
            </a:r>
          </a:p>
        </p:txBody>
      </p:sp>
      <p:sp>
        <p:nvSpPr>
          <p:cNvPr id="62470" name="Text Box 6"/>
          <p:cNvSpPr txBox="1">
            <a:spLocks noChangeArrowheads="1"/>
          </p:cNvSpPr>
          <p:nvPr/>
        </p:nvSpPr>
        <p:spPr bwMode="auto">
          <a:xfrm>
            <a:off x="685800" y="1600200"/>
            <a:ext cx="7394575" cy="2300117"/>
          </a:xfrm>
          <a:prstGeom prst="rect">
            <a:avLst/>
          </a:prstGeom>
          <a:solidFill>
            <a:srgbClr val="FFFFFF"/>
          </a:solidFill>
          <a:ln w="38100">
            <a:solidFill>
              <a:schemeClr val="tx2"/>
            </a:solidFill>
            <a:miter lim="800000"/>
            <a:headEnd type="none" w="sm" len="sm"/>
            <a:tailEnd type="none" w="sm" len="sm"/>
          </a:ln>
        </p:spPr>
        <p:txBody>
          <a:bodyPr wrap="square" tIns="50800" rIns="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nSpc>
                <a:spcPct val="85000"/>
              </a:lnSpc>
            </a:pPr>
            <a:r>
              <a:rPr lang="en-US" b="1" dirty="0">
                <a:latin typeface="Courier New" pitchFamily="49" charset="0"/>
              </a:rPr>
              <a:t>proc sql number;</a:t>
            </a:r>
          </a:p>
          <a:p>
            <a:pPr>
              <a:lnSpc>
                <a:spcPct val="85000"/>
              </a:lnSpc>
            </a:pPr>
            <a:r>
              <a:rPr lang="en-US" b="1" dirty="0">
                <a:latin typeface="Courier New" pitchFamily="49" charset="0"/>
              </a:rPr>
              <a:t>select Employee_Gender,</a:t>
            </a:r>
          </a:p>
          <a:p>
            <a:pPr>
              <a:lnSpc>
                <a:spcPct val="85000"/>
              </a:lnSpc>
            </a:pPr>
            <a:r>
              <a:rPr lang="en-US" b="1" dirty="0">
                <a:latin typeface="Courier New" pitchFamily="49" charset="0"/>
              </a:rPr>
              <a:t>       avg(Salary) as Average</a:t>
            </a:r>
          </a:p>
          <a:p>
            <a:pPr>
              <a:lnSpc>
                <a:spcPct val="85000"/>
              </a:lnSpc>
            </a:pPr>
            <a:r>
              <a:rPr lang="en-US" b="1" dirty="0">
                <a:latin typeface="Courier New" pitchFamily="49" charset="0"/>
              </a:rPr>
              <a:t>   from orion.employee_information</a:t>
            </a:r>
          </a:p>
          <a:p>
            <a:pPr>
              <a:lnSpc>
                <a:spcPct val="85000"/>
              </a:lnSpc>
            </a:pPr>
            <a:r>
              <a:rPr lang="en-US" b="1" dirty="0">
                <a:latin typeface="Courier New" pitchFamily="49" charset="0"/>
              </a:rPr>
              <a:t>   where Employee_Term_Date is missing</a:t>
            </a:r>
          </a:p>
          <a:p>
            <a:pPr>
              <a:lnSpc>
                <a:spcPct val="85000"/>
              </a:lnSpc>
            </a:pPr>
            <a:r>
              <a:rPr lang="en-US" b="1" dirty="0">
                <a:latin typeface="Courier New" pitchFamily="49" charset="0"/>
              </a:rPr>
              <a:t>   group by Employee_Gender;</a:t>
            </a:r>
          </a:p>
          <a:p>
            <a:pPr>
              <a:lnSpc>
                <a:spcPct val="85000"/>
              </a:lnSpc>
            </a:pPr>
            <a:r>
              <a:rPr lang="en-US" b="1" dirty="0">
                <a:latin typeface="Courier New" pitchFamily="49" charset="0"/>
              </a:rPr>
              <a:t>quit;</a:t>
            </a:r>
          </a:p>
        </p:txBody>
      </p:sp>
      <p:sp>
        <p:nvSpPr>
          <p:cNvPr id="62471" name="Rectangle 7"/>
          <p:cNvSpPr>
            <a:spLocks noChangeArrowheads="1"/>
          </p:cNvSpPr>
          <p:nvPr/>
        </p:nvSpPr>
        <p:spPr bwMode="auto">
          <a:xfrm>
            <a:off x="668338" y="4148659"/>
            <a:ext cx="13320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0" tIns="0" rIns="0" bIns="0">
            <a:spAutoFit/>
          </a:bodyPr>
          <a:lstStyle/>
          <a:p>
            <a:r>
              <a:rPr lang="en-US" b="1" dirty="0"/>
              <a:t>two rows</a:t>
            </a:r>
          </a:p>
        </p:txBody>
      </p:sp>
    </p:spTree>
    <p:custDataLst>
      <p:tags r:id="rId1"/>
    </p:custData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noFill/>
        </p:spPr>
        <p:txBody>
          <a:bodyPr/>
          <a:lstStyle/>
          <a:p>
            <a:r>
              <a:rPr lang="en-US"/>
              <a:t>3.05 Quiz </a:t>
            </a:r>
            <a:r>
              <a:rPr lang="en-US" dirty="0"/>
              <a:t>– Correct Answer</a:t>
            </a:r>
          </a:p>
        </p:txBody>
      </p:sp>
      <p:sp>
        <p:nvSpPr>
          <p:cNvPr id="63491" name="Rectangle 3"/>
          <p:cNvSpPr>
            <a:spLocks noGrp="1" noChangeArrowheads="1"/>
          </p:cNvSpPr>
          <p:nvPr>
            <p:ph idx="1"/>
          </p:nvPr>
        </p:nvSpPr>
        <p:spPr/>
        <p:txBody>
          <a:bodyPr/>
          <a:lstStyle/>
          <a:p>
            <a:pPr marL="457200" indent="-457200">
              <a:buAutoNum type="arabicPeriod" startAt="2"/>
            </a:pPr>
            <a:r>
              <a:rPr lang="en-US" dirty="0"/>
              <a:t>What major difference is there in the log </a:t>
            </a:r>
            <a:br>
              <a:rPr lang="en-US" dirty="0"/>
            </a:br>
            <a:r>
              <a:rPr lang="en-US" dirty="0"/>
              <a:t>between this query’s results and the second</a:t>
            </a:r>
            <a:br>
              <a:rPr lang="en-US" dirty="0"/>
            </a:br>
            <a:r>
              <a:rPr lang="en-US" dirty="0"/>
              <a:t>query in the previous activity?</a:t>
            </a:r>
          </a:p>
          <a:p>
            <a:r>
              <a:rPr lang="en-US" dirty="0"/>
              <a:t>SAS log notes from the previous activity:</a:t>
            </a:r>
          </a:p>
          <a:p>
            <a:endParaRPr lang="en-US" dirty="0"/>
          </a:p>
          <a:p>
            <a:endParaRPr lang="en-US" dirty="0"/>
          </a:p>
          <a:p>
            <a:endParaRPr lang="en-US" dirty="0"/>
          </a:p>
          <a:p>
            <a:endParaRPr lang="en-US" dirty="0"/>
          </a:p>
          <a:p>
            <a:r>
              <a:rPr lang="en-US" dirty="0"/>
              <a:t>SAS log notes from this activity:</a:t>
            </a:r>
          </a:p>
          <a:p>
            <a:endParaRPr lang="en-US" dirty="0"/>
          </a:p>
          <a:p>
            <a:endParaRPr lang="en-US" dirty="0"/>
          </a:p>
          <a:p>
            <a:endParaRPr lang="en-US" b="1" dirty="0"/>
          </a:p>
          <a:p>
            <a:r>
              <a:rPr lang="en-US" b="1" dirty="0"/>
              <a:t>There was no note about remerging statistics</a:t>
            </a:r>
            <a:r>
              <a:rPr lang="en-US" dirty="0"/>
              <a:t>.</a:t>
            </a:r>
          </a:p>
          <a:p>
            <a:endParaRPr lang="en-US" dirty="0"/>
          </a:p>
          <a:p>
            <a:endParaRPr lang="en-US" dirty="0"/>
          </a:p>
          <a:p>
            <a:endParaRPr lang="en-US" dirty="0"/>
          </a:p>
        </p:txBody>
      </p:sp>
      <p:sp>
        <p:nvSpPr>
          <p:cNvPr id="63493" name="Rectangle 5"/>
          <p:cNvSpPr>
            <a:spLocks noChangeArrowheads="1"/>
          </p:cNvSpPr>
          <p:nvPr/>
        </p:nvSpPr>
        <p:spPr bwMode="auto">
          <a:xfrm>
            <a:off x="685800" y="5791200"/>
            <a:ext cx="784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50000"/>
              </a:spcBef>
            </a:pPr>
            <a:endParaRPr lang="en-US" dirty="0"/>
          </a:p>
        </p:txBody>
      </p:sp>
      <p:sp>
        <p:nvSpPr>
          <p:cNvPr id="63495" name="Rectangle 8"/>
          <p:cNvSpPr>
            <a:spLocks noChangeArrowheads="1"/>
          </p:cNvSpPr>
          <p:nvPr/>
        </p:nvSpPr>
        <p:spPr bwMode="auto">
          <a:xfrm>
            <a:off x="685800" y="4765675"/>
            <a:ext cx="7467600" cy="873125"/>
          </a:xfrm>
          <a:prstGeom prst="rect">
            <a:avLst/>
          </a:prstGeom>
          <a:solidFill>
            <a:srgbClr val="FFFFFF"/>
          </a:solidFill>
          <a:ln w="38100">
            <a:solidFill>
              <a:schemeClr val="tx2"/>
            </a:solidFill>
            <a:miter lim="800000"/>
            <a:headEnd type="none" w="med" len="lg"/>
            <a:tailEnd type="none" w="med" len="lg"/>
          </a:ln>
        </p:spPr>
        <p:txBody>
          <a:bodyPr lIns="88900" tIns="50800" rIns="88900" bIns="50800">
            <a:spAutoFit/>
          </a:bodyPr>
          <a:lstStyle/>
          <a:p>
            <a:r>
              <a:rPr lang="en-US" sz="1600" b="1" dirty="0">
                <a:solidFill>
                  <a:srgbClr val="0000FF"/>
                </a:solidFill>
                <a:latin typeface="SAS Monospace" pitchFamily="49" charset="0"/>
              </a:rPr>
              <a:t>NOTE: PROCEDURE SQL used (Total process time):</a:t>
            </a:r>
          </a:p>
          <a:p>
            <a:r>
              <a:rPr lang="en-US" sz="1600" b="1" dirty="0">
                <a:solidFill>
                  <a:srgbClr val="0000FF"/>
                </a:solidFill>
                <a:latin typeface="SAS Monospace" pitchFamily="49" charset="0"/>
              </a:rPr>
              <a:t>      real time           0.01 seconds</a:t>
            </a:r>
          </a:p>
          <a:p>
            <a:r>
              <a:rPr lang="en-US" sz="1600" b="1" dirty="0">
                <a:solidFill>
                  <a:srgbClr val="0000FF"/>
                </a:solidFill>
                <a:latin typeface="SAS Monospace" pitchFamily="49" charset="0"/>
              </a:rPr>
              <a:t>      cpu time            0.01 seconds</a:t>
            </a:r>
          </a:p>
        </p:txBody>
      </p:sp>
      <p:sp>
        <p:nvSpPr>
          <p:cNvPr id="63496" name="Rectangle 7"/>
          <p:cNvSpPr>
            <a:spLocks noChangeArrowheads="1"/>
          </p:cNvSpPr>
          <p:nvPr/>
        </p:nvSpPr>
        <p:spPr bwMode="auto">
          <a:xfrm>
            <a:off x="685800" y="2656797"/>
            <a:ext cx="7467600" cy="1362075"/>
          </a:xfrm>
          <a:prstGeom prst="rect">
            <a:avLst/>
          </a:prstGeom>
          <a:solidFill>
            <a:srgbClr val="FFFFFF"/>
          </a:solidFill>
          <a:ln w="38100">
            <a:solidFill>
              <a:schemeClr val="tx2"/>
            </a:solidFill>
            <a:miter lim="800000"/>
            <a:headEnd type="none" w="med" len="lg"/>
            <a:tailEnd type="none" w="med" len="lg"/>
          </a:ln>
        </p:spPr>
        <p:txBody>
          <a:bodyPr lIns="88900" tIns="50800" rIns="88900" bIns="50800">
            <a:spAutoFit/>
          </a:bodyPr>
          <a:lstStyle/>
          <a:p>
            <a:r>
              <a:rPr lang="en-US" sz="1600" b="1" dirty="0">
                <a:solidFill>
                  <a:srgbClr val="0000FF"/>
                </a:solidFill>
                <a:latin typeface="SAS Monospace" pitchFamily="49" charset="0"/>
              </a:rPr>
              <a:t>NOTE: The query requires remerging summary statistics back with the original data.</a:t>
            </a:r>
          </a:p>
          <a:p>
            <a:r>
              <a:rPr lang="en-US" sz="1600" b="1" dirty="0">
                <a:solidFill>
                  <a:srgbClr val="0000FF"/>
                </a:solidFill>
                <a:latin typeface="SAS Monospace" pitchFamily="49" charset="0"/>
              </a:rPr>
              <a:t>NOTE: PROCEDURE SQL used (Total process time):</a:t>
            </a:r>
          </a:p>
          <a:p>
            <a:r>
              <a:rPr lang="en-US" sz="1600" b="1" dirty="0">
                <a:solidFill>
                  <a:srgbClr val="0000FF"/>
                </a:solidFill>
                <a:latin typeface="SAS Monospace" pitchFamily="49" charset="0"/>
              </a:rPr>
              <a:t>      real time           0.01 seconds</a:t>
            </a:r>
          </a:p>
          <a:p>
            <a:r>
              <a:rPr lang="en-US" sz="1600" b="1" dirty="0">
                <a:solidFill>
                  <a:srgbClr val="0000FF"/>
                </a:solidFill>
                <a:latin typeface="SAS Monospace" pitchFamily="49" charset="0"/>
              </a:rPr>
              <a:t>      cpu time            0.01 seconds</a:t>
            </a:r>
          </a:p>
        </p:txBody>
      </p:sp>
    </p:spTree>
    <p:custDataLst>
      <p:tags r:id="rId1"/>
    </p:custData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descr="C:\Users\kaperk\Desktop\CDS_slides\PNG\Questions_sli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600" y="1635125"/>
            <a:ext cx="665480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893489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sashq\root\dept\PSD\GRAPHICS\Illustrations\Backgrounds\soft_blue_ova_horizl_smb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334" y="1921474"/>
            <a:ext cx="8771466" cy="4737601"/>
          </a:xfrm>
          <a:prstGeom prst="rect">
            <a:avLst/>
          </a:prstGeom>
          <a:noFill/>
          <a:extLst>
            <a:ext uri="{909E8E84-426E-40DD-AFC4-6F175D3DCCD1}">
              <a14:hiddenFill xmlns:a14="http://schemas.microsoft.com/office/drawing/2010/main">
                <a:solidFill>
                  <a:srgbClr val="FFFFFF"/>
                </a:solidFill>
              </a14:hiddenFill>
            </a:ext>
          </a:extLst>
        </p:spPr>
      </p:pic>
      <p:sp>
        <p:nvSpPr>
          <p:cNvPr id="65538" name="Rectangle 2"/>
          <p:cNvSpPr>
            <a:spLocks noGrp="1" noChangeArrowheads="1"/>
          </p:cNvSpPr>
          <p:nvPr>
            <p:ph type="title"/>
          </p:nvPr>
        </p:nvSpPr>
        <p:spPr/>
        <p:txBody>
          <a:bodyPr/>
          <a:lstStyle/>
          <a:p>
            <a:r>
              <a:rPr lang="en-US" dirty="0"/>
              <a:t>Business Scenario</a:t>
            </a:r>
          </a:p>
        </p:txBody>
      </p:sp>
      <p:sp>
        <p:nvSpPr>
          <p:cNvPr id="65539" name="Rectangle 3"/>
          <p:cNvSpPr>
            <a:spLocks noGrp="1" noChangeArrowheads="1"/>
          </p:cNvSpPr>
          <p:nvPr>
            <p:ph idx="1"/>
          </p:nvPr>
        </p:nvSpPr>
        <p:spPr>
          <a:xfrm>
            <a:off x="685800" y="1071563"/>
            <a:ext cx="7848600" cy="3043237"/>
          </a:xfrm>
        </p:spPr>
        <p:txBody>
          <a:bodyPr/>
          <a:lstStyle/>
          <a:p>
            <a:pPr marL="0" indent="0"/>
            <a:r>
              <a:rPr lang="en-US" dirty="0"/>
              <a:t>Produce a report that determines the average salary </a:t>
            </a:r>
            <a:br>
              <a:rPr lang="en-US" dirty="0"/>
            </a:br>
            <a:r>
              <a:rPr lang="en-US" dirty="0"/>
              <a:t>by gender.</a:t>
            </a:r>
          </a:p>
          <a:p>
            <a:pPr marL="0" indent="0"/>
            <a:endParaRPr lang="en-US" dirty="0"/>
          </a:p>
        </p:txBody>
      </p:sp>
      <p:sp>
        <p:nvSpPr>
          <p:cNvPr id="65541" name="Text Box 5"/>
          <p:cNvSpPr txBox="1">
            <a:spLocks noChangeArrowheads="1"/>
          </p:cNvSpPr>
          <p:nvPr/>
        </p:nvSpPr>
        <p:spPr bwMode="auto">
          <a:xfrm>
            <a:off x="1600200" y="3224213"/>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pic>
        <p:nvPicPr>
          <p:cNvPr id="65542" name="Picture 7" descr="L:\graphics\datas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581275"/>
            <a:ext cx="13335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23" descr="L:\graphics\procste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7412" y="2948021"/>
            <a:ext cx="126682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6" name="TextBox 3"/>
          <p:cNvSpPr txBox="1">
            <a:spLocks noChangeArrowheads="1"/>
          </p:cNvSpPr>
          <p:nvPr/>
        </p:nvSpPr>
        <p:spPr bwMode="auto">
          <a:xfrm>
            <a:off x="3295650" y="2602360"/>
            <a:ext cx="1510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sz="2000" dirty="0"/>
              <a:t>PROC SQL</a:t>
            </a:r>
          </a:p>
        </p:txBody>
      </p:sp>
      <p:sp>
        <p:nvSpPr>
          <p:cNvPr id="65547" name="TextBox 4"/>
          <p:cNvSpPr txBox="1">
            <a:spLocks noChangeArrowheads="1"/>
          </p:cNvSpPr>
          <p:nvPr/>
        </p:nvSpPr>
        <p:spPr bwMode="auto">
          <a:xfrm>
            <a:off x="5727032" y="2120067"/>
            <a:ext cx="30897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dirty="0"/>
              <a:t>Desired Results</a:t>
            </a:r>
          </a:p>
        </p:txBody>
      </p:sp>
      <p:sp>
        <p:nvSpPr>
          <p:cNvPr id="65548" name="TextBox 2"/>
          <p:cNvSpPr txBox="1">
            <a:spLocks noChangeArrowheads="1"/>
          </p:cNvSpPr>
          <p:nvPr/>
        </p:nvSpPr>
        <p:spPr bwMode="auto">
          <a:xfrm>
            <a:off x="5494" y="2280104"/>
            <a:ext cx="36311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sz="2000" b="1" dirty="0"/>
              <a:t>orion.employee_information</a:t>
            </a:r>
          </a:p>
        </p:txBody>
      </p:sp>
      <p:pic>
        <p:nvPicPr>
          <p:cNvPr id="65549" name="Picture 14" descr="\\sashq\root\dept\PSD\GRAPHICS\Illustrations\People_Generic\person_gol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1025" y="4270375"/>
            <a:ext cx="1046163"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50" name="Picture 15" descr="\\sashq\root\dept\PSD\GRAPHICS\Illustrations\People_Generic\person_gree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3563" y="4316413"/>
            <a:ext cx="1081087"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1" name="Text Box 5"/>
          <p:cNvSpPr txBox="1">
            <a:spLocks noChangeArrowheads="1"/>
          </p:cNvSpPr>
          <p:nvPr/>
        </p:nvSpPr>
        <p:spPr bwMode="auto">
          <a:xfrm>
            <a:off x="5741988" y="2519363"/>
            <a:ext cx="3090862" cy="1563687"/>
          </a:xfrm>
          <a:prstGeom prst="rect">
            <a:avLst/>
          </a:prstGeom>
          <a:solidFill>
            <a:srgbClr val="FFFFFF"/>
          </a:solidFill>
          <a:ln w="38100">
            <a:solidFill>
              <a:schemeClr val="tx2"/>
            </a:solidFill>
            <a:miter lim="800000"/>
            <a:headEnd type="none" w="sm" len="sm"/>
            <a:tailEnd type="none" w="sm" len="sm"/>
          </a:ln>
        </p:spPr>
        <p:txBody>
          <a:bodyPr t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sz="1900" b="1" dirty="0">
                <a:solidFill>
                  <a:srgbClr val="000000"/>
                </a:solidFill>
                <a:latin typeface="SAS Monospace" pitchFamily="49" charset="0"/>
              </a:rPr>
              <a:t> Employee</a:t>
            </a:r>
          </a:p>
          <a:p>
            <a:r>
              <a:rPr lang="en-US" sz="1900" b="1" dirty="0">
                <a:solidFill>
                  <a:srgbClr val="000000"/>
                </a:solidFill>
                <a:latin typeface="SAS Monospace" pitchFamily="49" charset="0"/>
              </a:rPr>
              <a:t> Gender     Average  ƒƒƒƒƒƒƒƒƒƒƒƒƒƒƒƒƒƒƒƒ</a:t>
            </a:r>
          </a:p>
          <a:p>
            <a:r>
              <a:rPr lang="en-US" sz="1900" b="1" dirty="0">
                <a:solidFill>
                  <a:srgbClr val="000000"/>
                </a:solidFill>
                <a:latin typeface="SAS Monospace" pitchFamily="49" charset="0"/>
              </a:rPr>
              <a:t> F          37002.88</a:t>
            </a:r>
          </a:p>
          <a:p>
            <a:r>
              <a:rPr lang="en-US" sz="1900" b="1" dirty="0">
                <a:solidFill>
                  <a:srgbClr val="000000"/>
                </a:solidFill>
                <a:latin typeface="SAS Monospace" pitchFamily="49" charset="0"/>
              </a:rPr>
              <a:t> M          43334.26</a:t>
            </a:r>
          </a:p>
        </p:txBody>
      </p:sp>
      <p:pic>
        <p:nvPicPr>
          <p:cNvPr id="16" name="Picture 2" descr="\\sashq\root\dept\PSD\GRAPHICS\Illustrations\Arrows\arrow_bl_lef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2543935" y="3105150"/>
            <a:ext cx="428625" cy="238125"/>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17" name="Picture 2" descr="\\sashq\root\dept\PSD\GRAPHICS\Illustrations\Arrows\arrow_bl_lef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4926228" y="3105151"/>
            <a:ext cx="428625" cy="238125"/>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7"/>
          <p:cNvSpPr txBox="1">
            <a:spLocks noChangeArrowheads="1"/>
          </p:cNvSpPr>
          <p:nvPr/>
        </p:nvSpPr>
        <p:spPr bwMode="auto">
          <a:xfrm>
            <a:off x="685800" y="3116879"/>
            <a:ext cx="7772400" cy="3057247"/>
          </a:xfrm>
          <a:prstGeom prst="rect">
            <a:avLst/>
          </a:prstGeom>
          <a:solidFill>
            <a:srgbClr val="FFFFFF"/>
          </a:solidFill>
          <a:ln w="38100">
            <a:solidFill>
              <a:schemeClr val="tx2"/>
            </a:solidFill>
            <a:miter lim="800000"/>
            <a:headEnd type="none" w="sm" len="sm"/>
            <a:tailEnd type="none" w="sm" len="sm"/>
          </a:ln>
        </p:spPr>
        <p:txBody>
          <a:bodyPr tIns="50800" rIns="0" bIns="50800">
            <a:spAutoFit/>
          </a:bodyPr>
          <a:lstStyle>
            <a:lvl1pPr marL="1663700" indent="-1663700">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b="1" dirty="0">
                <a:latin typeface="Courier New" pitchFamily="49" charset="0"/>
              </a:rPr>
              <a:t>proc sql;</a:t>
            </a:r>
          </a:p>
          <a:p>
            <a:r>
              <a:rPr lang="en-US" b="1" dirty="0">
                <a:latin typeface="Courier New" pitchFamily="49" charset="0"/>
              </a:rPr>
              <a:t>title "Average Salary by Gender";</a:t>
            </a:r>
          </a:p>
          <a:p>
            <a:r>
              <a:rPr lang="en-US" b="1" dirty="0">
                <a:latin typeface="Courier New" pitchFamily="49" charset="0"/>
              </a:rPr>
              <a:t>select Employee_Gender as Gender, </a:t>
            </a:r>
          </a:p>
          <a:p>
            <a:r>
              <a:rPr lang="en-US" b="1" dirty="0">
                <a:latin typeface="Courier New" pitchFamily="49" charset="0"/>
              </a:rPr>
              <a:t>       avg(Salary) as Average</a:t>
            </a:r>
          </a:p>
          <a:p>
            <a:r>
              <a:rPr lang="en-US" b="1" dirty="0">
                <a:latin typeface="Courier New" pitchFamily="49" charset="0"/>
              </a:rPr>
              <a:t>   from orion.employee_information </a:t>
            </a:r>
          </a:p>
          <a:p>
            <a:r>
              <a:rPr lang="en-US" b="1" dirty="0">
                <a:latin typeface="Courier New" pitchFamily="49" charset="0"/>
              </a:rPr>
              <a:t>   where Employee_Term_Date is missing</a:t>
            </a:r>
          </a:p>
          <a:p>
            <a:r>
              <a:rPr lang="en-US" b="1" dirty="0">
                <a:latin typeface="Courier New" pitchFamily="49" charset="0"/>
              </a:rPr>
              <a:t>   group by Employee_Gender;</a:t>
            </a:r>
          </a:p>
          <a:p>
            <a:r>
              <a:rPr lang="en-US" b="1" dirty="0">
                <a:latin typeface="Courier New" pitchFamily="49" charset="0"/>
              </a:rPr>
              <a:t>quit;</a:t>
            </a:r>
          </a:p>
        </p:txBody>
      </p:sp>
      <p:sp>
        <p:nvSpPr>
          <p:cNvPr id="66563" name="Rectangle 2"/>
          <p:cNvSpPr>
            <a:spLocks noGrp="1" noChangeArrowheads="1"/>
          </p:cNvSpPr>
          <p:nvPr>
            <p:ph type="title"/>
          </p:nvPr>
        </p:nvSpPr>
        <p:spPr/>
        <p:txBody>
          <a:bodyPr/>
          <a:lstStyle/>
          <a:p>
            <a:r>
              <a:rPr lang="en-US" dirty="0"/>
              <a:t>Grouping Data</a:t>
            </a:r>
          </a:p>
        </p:txBody>
      </p:sp>
      <p:sp>
        <p:nvSpPr>
          <p:cNvPr id="66564" name="Rectangle 3"/>
          <p:cNvSpPr>
            <a:spLocks noGrp="1" noChangeArrowheads="1"/>
          </p:cNvSpPr>
          <p:nvPr>
            <p:ph idx="1"/>
          </p:nvPr>
        </p:nvSpPr>
        <p:spPr/>
        <p:txBody>
          <a:bodyPr/>
          <a:lstStyle/>
          <a:p>
            <a:pPr marL="0" indent="0"/>
            <a:r>
              <a:rPr lang="en-US" dirty="0"/>
              <a:t>You can use the GROUP</a:t>
            </a:r>
            <a:r>
              <a:rPr lang="en-US" i="1" dirty="0"/>
              <a:t> </a:t>
            </a:r>
            <a:r>
              <a:rPr lang="en-US" dirty="0"/>
              <a:t>BY</a:t>
            </a:r>
            <a:r>
              <a:rPr lang="en-US" i="1" dirty="0"/>
              <a:t> </a:t>
            </a:r>
            <a:r>
              <a:rPr lang="en-US" dirty="0"/>
              <a:t>clause to do the following:</a:t>
            </a:r>
          </a:p>
          <a:p>
            <a:pPr marL="455613" lvl="1" indent="-341313"/>
            <a:r>
              <a:rPr lang="en-US" dirty="0"/>
              <a:t>classify the data into groups based on the values </a:t>
            </a:r>
            <a:br>
              <a:rPr lang="en-US" dirty="0"/>
            </a:br>
            <a:r>
              <a:rPr lang="en-US" dirty="0"/>
              <a:t>of one or more columns</a:t>
            </a:r>
          </a:p>
          <a:p>
            <a:pPr marL="455613" lvl="1" indent="-341313"/>
            <a:r>
              <a:rPr lang="en-US" dirty="0"/>
              <a:t>calculate statistics for each unique value </a:t>
            </a:r>
            <a:br>
              <a:rPr lang="en-US" dirty="0"/>
            </a:br>
            <a:r>
              <a:rPr lang="en-US" dirty="0"/>
              <a:t>of the grouping columns</a:t>
            </a:r>
          </a:p>
        </p:txBody>
      </p:sp>
      <p:sp>
        <p:nvSpPr>
          <p:cNvPr id="66567" name="Text Box 8"/>
          <p:cNvSpPr txBox="1">
            <a:spLocks noChangeArrowheads="1"/>
          </p:cNvSpPr>
          <p:nvPr/>
        </p:nvSpPr>
        <p:spPr bwMode="auto">
          <a:xfrm>
            <a:off x="7948613" y="6324600"/>
            <a:ext cx="9874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s103d10</a:t>
            </a:r>
          </a:p>
        </p:txBody>
      </p:sp>
      <p:sp>
        <p:nvSpPr>
          <p:cNvPr id="65544" name="TextBox 1"/>
          <p:cNvSpPr txBox="1">
            <a:spLocks noChangeArrowheads="1"/>
          </p:cNvSpPr>
          <p:nvPr/>
        </p:nvSpPr>
        <p:spPr bwMode="auto">
          <a:xfrm>
            <a:off x="1842005" y="5793403"/>
            <a:ext cx="6616196" cy="548868"/>
          </a:xfrm>
          <a:prstGeom prst="rect">
            <a:avLst/>
          </a:prstGeom>
          <a:solidFill>
            <a:srgbClr val="CDD9EF"/>
          </a:solidFill>
          <a:ln w="19050" algn="ctr">
            <a:solidFill>
              <a:srgbClr val="000000"/>
            </a:solidFill>
            <a:round/>
            <a:headEnd/>
            <a:tailEnd/>
          </a:ln>
          <a:effectLst>
            <a:outerShdw blurRad="50800" dist="107763" dir="2700001" algn="ctr" rotWithShape="0">
              <a:srgbClr val="000000">
                <a:alpha val="40000"/>
              </a:srgbClr>
            </a:outerShdw>
          </a:effectLst>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defRPr/>
            </a:pPr>
            <a:r>
              <a:rPr lang="en-US" b="1" dirty="0">
                <a:solidFill>
                  <a:srgbClr val="000000"/>
                </a:solidFill>
              </a:rPr>
              <a:t>GROUP BY </a:t>
            </a:r>
            <a:r>
              <a:rPr lang="en-US" i="1" dirty="0">
                <a:solidFill>
                  <a:srgbClr val="000000"/>
                </a:solidFill>
              </a:rPr>
              <a:t>group-by-item</a:t>
            </a:r>
            <a:r>
              <a:rPr lang="en-US" dirty="0">
                <a:solidFill>
                  <a:srgbClr val="000000"/>
                </a:solidFill>
              </a:rPr>
              <a:t>&lt;,…, </a:t>
            </a:r>
            <a:r>
              <a:rPr lang="en-US" i="1" dirty="0">
                <a:solidFill>
                  <a:srgbClr val="000000"/>
                </a:solidFill>
              </a:rPr>
              <a:t>group-by-item</a:t>
            </a:r>
            <a:r>
              <a:rPr lang="en-US" dirty="0">
                <a:solidFill>
                  <a:srgbClr val="000000"/>
                </a:solidFill>
              </a:rPr>
              <a:t>&gt;</a:t>
            </a:r>
          </a:p>
        </p:txBody>
      </p:sp>
      <p:sp>
        <p:nvSpPr>
          <p:cNvPr id="66569" name="Rectangle 1"/>
          <p:cNvSpPr>
            <a:spLocks noChangeArrowheads="1"/>
          </p:cNvSpPr>
          <p:nvPr>
            <p:custDataLst>
              <p:tags r:id="rId2"/>
            </p:custDataLst>
          </p:nvPr>
        </p:nvSpPr>
        <p:spPr bwMode="auto">
          <a:xfrm>
            <a:off x="1298575" y="5363191"/>
            <a:ext cx="4449763" cy="366712"/>
          </a:xfrm>
          <a:prstGeom prst="rect">
            <a:avLst/>
          </a:prstGeom>
          <a:solidFill>
            <a:srgbClr val="99CCFF">
              <a:alpha val="50195"/>
            </a:srgbClr>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88900" tIns="88900" rIns="88900" bIns="88900" anchor="ctr"/>
          <a:lstStyle/>
          <a:p>
            <a:pPr algn="ctr"/>
            <a:endParaRPr lang="en-US" dirty="0"/>
          </a:p>
        </p:txBody>
      </p:sp>
    </p:spTree>
    <p:custDataLst>
      <p:tags r:id="rId1"/>
    </p:custData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dirty="0"/>
              <a:t>Viewing the Output</a:t>
            </a:r>
          </a:p>
        </p:txBody>
      </p:sp>
      <p:sp>
        <p:nvSpPr>
          <p:cNvPr id="67587" name="Rectangle 3"/>
          <p:cNvSpPr>
            <a:spLocks noGrp="1" noChangeArrowheads="1"/>
          </p:cNvSpPr>
          <p:nvPr>
            <p:ph idx="1"/>
          </p:nvPr>
        </p:nvSpPr>
        <p:spPr/>
        <p:txBody>
          <a:bodyPr/>
          <a:lstStyle/>
          <a:p>
            <a:pPr marL="0" indent="0"/>
            <a:r>
              <a:rPr lang="en-US" dirty="0"/>
              <a:t>PROC SQL Output</a:t>
            </a:r>
          </a:p>
        </p:txBody>
      </p:sp>
      <p:sp>
        <p:nvSpPr>
          <p:cNvPr id="67589" name="Text Box 6"/>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67590" name="Text Box 7"/>
          <p:cNvSpPr txBox="1">
            <a:spLocks noChangeArrowheads="1"/>
          </p:cNvSpPr>
          <p:nvPr/>
        </p:nvSpPr>
        <p:spPr bwMode="auto">
          <a:xfrm>
            <a:off x="685801" y="1641214"/>
            <a:ext cx="5461000" cy="2257028"/>
          </a:xfrm>
          <a:prstGeom prst="rect">
            <a:avLst/>
          </a:prstGeom>
          <a:solidFill>
            <a:srgbClr val="FFFFFF"/>
          </a:solidFill>
          <a:ln w="38100">
            <a:solidFill>
              <a:schemeClr val="tx2"/>
            </a:solidFill>
            <a:miter lim="800000"/>
            <a:headEnd type="none" w="sm" len="sm"/>
            <a:tailEnd type="none" w="sm" len="sm"/>
          </a:ln>
        </p:spPr>
        <p:txBody>
          <a:bodyPr wrap="square" t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b="1" dirty="0">
                <a:solidFill>
                  <a:srgbClr val="000000"/>
                </a:solidFill>
                <a:latin typeface="SAS Monospace" pitchFamily="49" charset="0"/>
              </a:rPr>
              <a:t>Average Salary by Gender</a:t>
            </a:r>
          </a:p>
          <a:p>
            <a:pPr algn="ctr"/>
            <a:endParaRPr lang="en-US" sz="2000" b="1" dirty="0">
              <a:solidFill>
                <a:srgbClr val="000000"/>
              </a:solidFill>
              <a:latin typeface="SAS Monospace" pitchFamily="49" charset="0"/>
            </a:endParaRPr>
          </a:p>
          <a:p>
            <a:r>
              <a:rPr lang="en-US" sz="2000" b="1" dirty="0">
                <a:solidFill>
                  <a:srgbClr val="000000"/>
                </a:solidFill>
                <a:latin typeface="SAS Monospace" pitchFamily="49" charset="0"/>
              </a:rPr>
              <a:t>      Employee</a:t>
            </a:r>
          </a:p>
          <a:p>
            <a:pPr algn="ctr"/>
            <a:r>
              <a:rPr lang="en-US" sz="2000" b="1" dirty="0">
                <a:solidFill>
                  <a:srgbClr val="000000"/>
                </a:solidFill>
                <a:latin typeface="SAS Monospace" pitchFamily="49" charset="0"/>
              </a:rPr>
              <a:t>Gender         Average</a:t>
            </a:r>
          </a:p>
          <a:p>
            <a:pPr algn="ctr"/>
            <a:r>
              <a:rPr lang="en-US" sz="2000" b="1" dirty="0">
                <a:solidFill>
                  <a:srgbClr val="000000"/>
                </a:solidFill>
                <a:latin typeface="SAS Monospace" pitchFamily="49" charset="0"/>
              </a:rPr>
              <a:t>ƒƒƒƒƒƒƒƒƒƒƒƒƒƒƒƒƒƒƒƒƒƒ</a:t>
            </a:r>
          </a:p>
          <a:p>
            <a:pPr algn="ctr"/>
            <a:r>
              <a:rPr lang="en-US" sz="2000" b="1" dirty="0">
                <a:solidFill>
                  <a:srgbClr val="000000"/>
                </a:solidFill>
                <a:latin typeface="SAS Monospace" pitchFamily="49" charset="0"/>
              </a:rPr>
              <a:t>F             37002.88</a:t>
            </a:r>
            <a:br>
              <a:rPr lang="en-US" sz="2000" b="1" dirty="0">
                <a:solidFill>
                  <a:srgbClr val="000000"/>
                </a:solidFill>
                <a:latin typeface="SAS Monospace" pitchFamily="49" charset="0"/>
              </a:rPr>
            </a:br>
            <a:r>
              <a:rPr lang="en-US" sz="2000" b="1" dirty="0">
                <a:solidFill>
                  <a:srgbClr val="000000"/>
                </a:solidFill>
                <a:latin typeface="SAS Monospace" pitchFamily="49" charset="0"/>
              </a:rPr>
              <a:t>M             43334.26</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t>3.06 Poll</a:t>
            </a:r>
            <a:endParaRPr lang="en-US" dirty="0"/>
          </a:p>
        </p:txBody>
      </p:sp>
      <p:sp>
        <p:nvSpPr>
          <p:cNvPr id="69635" name="Rectangle 3"/>
          <p:cNvSpPr>
            <a:spLocks noGrp="1" noChangeArrowheads="1"/>
          </p:cNvSpPr>
          <p:nvPr>
            <p:ph idx="1"/>
          </p:nvPr>
        </p:nvSpPr>
        <p:spPr/>
        <p:txBody>
          <a:bodyPr/>
          <a:lstStyle/>
          <a:p>
            <a:pPr marL="0" indent="0">
              <a:tabLst>
                <a:tab pos="457200" algn="l"/>
              </a:tabLst>
            </a:pPr>
            <a:r>
              <a:rPr lang="en-US" dirty="0"/>
              <a:t>Can you group by more than one column?</a:t>
            </a:r>
          </a:p>
          <a:p>
            <a:pPr marL="0" indent="0">
              <a:tabLst>
                <a:tab pos="457200" algn="l"/>
              </a:tabLst>
            </a:pPr>
            <a:r>
              <a:rPr lang="en-US" dirty="0">
                <a:sym typeface="Wingdings" pitchFamily="2" charset="2"/>
              </a:rPr>
              <a:t>	</a:t>
            </a:r>
            <a:r>
              <a:rPr lang="en-US" dirty="0"/>
              <a:t>Yes</a:t>
            </a:r>
          </a:p>
          <a:p>
            <a:pPr marL="0" indent="0">
              <a:tabLst>
                <a:tab pos="457200" algn="l"/>
              </a:tabLst>
            </a:pPr>
            <a:r>
              <a:rPr lang="en-US" dirty="0">
                <a:sym typeface="Wingdings" pitchFamily="2" charset="2"/>
              </a:rPr>
              <a:t></a:t>
            </a:r>
            <a:r>
              <a:rPr lang="en-US" dirty="0"/>
              <a:t>	No</a:t>
            </a:r>
          </a:p>
        </p:txBody>
      </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Viewing the Output </a:t>
            </a:r>
          </a:p>
        </p:txBody>
      </p:sp>
      <p:sp>
        <p:nvSpPr>
          <p:cNvPr id="6" name="Content Placeholder 5"/>
          <p:cNvSpPr>
            <a:spLocks noGrp="1"/>
          </p:cNvSpPr>
          <p:nvPr>
            <p:ph idx="1"/>
          </p:nvPr>
        </p:nvSpPr>
        <p:spPr/>
        <p:txBody>
          <a:bodyPr/>
          <a:lstStyle/>
          <a:p>
            <a:r>
              <a:rPr lang="en-US" dirty="0"/>
              <a:t>Partial PROC SQL Output</a:t>
            </a:r>
          </a:p>
          <a:p>
            <a:endParaRPr lang="en-US" dirty="0"/>
          </a:p>
        </p:txBody>
      </p:sp>
      <p:grpSp>
        <p:nvGrpSpPr>
          <p:cNvPr id="3" name="Group 2"/>
          <p:cNvGrpSpPr/>
          <p:nvPr/>
        </p:nvGrpSpPr>
        <p:grpSpPr>
          <a:xfrm>
            <a:off x="687502" y="1499233"/>
            <a:ext cx="6195029" cy="2149306"/>
            <a:chOff x="674250" y="1600225"/>
            <a:chExt cx="6195029" cy="2149306"/>
          </a:xfrm>
        </p:grpSpPr>
        <p:sp>
          <p:nvSpPr>
            <p:cNvPr id="10245" name="AutoShape 14"/>
            <p:cNvSpPr>
              <a:spLocks/>
            </p:cNvSpPr>
            <p:nvPr/>
          </p:nvSpPr>
          <p:spPr bwMode="auto">
            <a:xfrm>
              <a:off x="4536909" y="2607494"/>
              <a:ext cx="2332370" cy="487313"/>
            </a:xfrm>
            <a:prstGeom prst="borderCallout1">
              <a:avLst>
                <a:gd name="adj1" fmla="val 49282"/>
                <a:gd name="adj2" fmla="val -565"/>
                <a:gd name="adj3" fmla="val 49250"/>
                <a:gd name="adj4" fmla="val -20551"/>
              </a:avLst>
            </a:prstGeom>
            <a:solidFill>
              <a:srgbClr val="009900"/>
            </a:solidFill>
            <a:ln w="19050">
              <a:solidFill>
                <a:srgbClr val="000000"/>
              </a:solidFill>
              <a:miter lim="800000"/>
              <a:headEnd type="none" w="med" len="lg"/>
              <a:tailEnd type="triangle" w="med" len="lg"/>
            </a:ln>
          </p:spPr>
          <p:txBody>
            <a:bodyPr wrap="none" lIns="88900" tIns="88900" rIns="88900" bIns="88900" anchor="ctr">
              <a:spAutoFit/>
            </a:bodyPr>
            <a:lstStyle/>
            <a:p>
              <a:pPr algn="ctr"/>
              <a:r>
                <a:rPr lang="en-US" sz="2000" b="1" dirty="0">
                  <a:solidFill>
                    <a:srgbClr val="FFFFFF"/>
                  </a:solidFill>
                </a:rPr>
                <a:t>descending order</a:t>
              </a:r>
            </a:p>
          </p:txBody>
        </p:sp>
        <p:sp>
          <p:nvSpPr>
            <p:cNvPr id="10247" name="AutoShape 6"/>
            <p:cNvSpPr>
              <a:spLocks/>
            </p:cNvSpPr>
            <p:nvPr/>
          </p:nvSpPr>
          <p:spPr bwMode="auto">
            <a:xfrm>
              <a:off x="3635375" y="2228850"/>
              <a:ext cx="304800" cy="1219200"/>
            </a:xfrm>
            <a:prstGeom prst="rightBrace">
              <a:avLst>
                <a:gd name="adj1" fmla="val 70852"/>
                <a:gd name="adj2" fmla="val 50000"/>
              </a:avLst>
            </a:pr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2" name="TextBox 1"/>
            <p:cNvSpPr txBox="1"/>
            <p:nvPr/>
          </p:nvSpPr>
          <p:spPr>
            <a:xfrm>
              <a:off x="674250" y="1600225"/>
              <a:ext cx="2895023" cy="2149306"/>
            </a:xfrm>
            <a:prstGeom prst="rect">
              <a:avLst/>
            </a:prstGeom>
            <a:solidFill>
              <a:srgbClr val="FFFFFF"/>
            </a:solidFill>
            <a:ln w="38100" cmpd="sng">
              <a:solidFill>
                <a:schemeClr val="tx2"/>
              </a:solidFill>
            </a:ln>
          </p:spPr>
          <p:txBody>
            <a:bodyPr vert="horz" wrap="none" lIns="88900" tIns="88900" rIns="88900" bIns="88900" rtlCol="0">
              <a:spAutoFit/>
            </a:bodyPr>
            <a:lstStyle/>
            <a:p>
              <a:r>
                <a:rPr lang="en-US" sz="1600" b="1" dirty="0">
                  <a:latin typeface="SAS Monospace"/>
                </a:rPr>
                <a:t> Employee ID      Qtr1</a:t>
              </a:r>
            </a:p>
            <a:p>
              <a:r>
                <a:rPr lang="en-US" sz="1600" b="1" dirty="0">
                  <a:latin typeface="SAS Monospace"/>
                </a:rPr>
                <a:t>ƒƒƒƒƒƒƒƒƒƒƒƒƒƒƒƒƒƒƒƒƒƒ</a:t>
              </a:r>
            </a:p>
            <a:p>
              <a:r>
                <a:rPr lang="en-US" sz="1600" b="1" dirty="0">
                  <a:latin typeface="SAS Monospace"/>
                </a:rPr>
                <a:t>      121143        35</a:t>
              </a:r>
            </a:p>
            <a:p>
              <a:r>
                <a:rPr lang="en-US" sz="1600" b="1" dirty="0">
                  <a:latin typeface="SAS Monospace"/>
                </a:rPr>
                <a:t>      121142        35</a:t>
              </a:r>
            </a:p>
            <a:p>
              <a:r>
                <a:rPr lang="en-US" sz="1600" b="1" dirty="0">
                  <a:latin typeface="SAS Monospace"/>
                </a:rPr>
                <a:t>      121145        35</a:t>
              </a:r>
            </a:p>
            <a:p>
              <a:r>
                <a:rPr lang="en-US" sz="1600" b="1" dirty="0">
                  <a:latin typeface="SAS Monospace"/>
                </a:rPr>
                <a:t>      120791        30</a:t>
              </a:r>
            </a:p>
            <a:p>
              <a:r>
                <a:rPr lang="en-US" sz="1600" b="1" dirty="0">
                  <a:latin typeface="SAS Monospace"/>
                </a:rPr>
                <a:t>      120677        25</a:t>
              </a:r>
            </a:p>
            <a:p>
              <a:r>
                <a:rPr lang="en-US" sz="1600" b="1" dirty="0">
                  <a:latin typeface="SAS Monospace"/>
                </a:rPr>
                <a:t>      120736        25</a:t>
              </a:r>
            </a:p>
          </p:txBody>
        </p:sp>
      </p:grpSp>
    </p:spTree>
    <p:extLst>
      <p:ext uri="{BB962C8B-B14F-4D97-AF65-F5344CB8AC3E}">
        <p14:creationId xmlns:p14="http://schemas.microsoft.com/office/powerpoint/2010/main" val="381861646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noFill/>
        </p:spPr>
        <p:txBody>
          <a:bodyPr/>
          <a:lstStyle/>
          <a:p>
            <a:r>
              <a:rPr lang="en-US"/>
              <a:t>3.06 Poll </a:t>
            </a:r>
            <a:r>
              <a:rPr lang="en-US" dirty="0"/>
              <a:t>– Correct Answer</a:t>
            </a:r>
          </a:p>
        </p:txBody>
      </p:sp>
      <p:sp>
        <p:nvSpPr>
          <p:cNvPr id="70659" name="Rectangle 3"/>
          <p:cNvSpPr>
            <a:spLocks noGrp="1" noChangeArrowheads="1"/>
          </p:cNvSpPr>
          <p:nvPr>
            <p:ph idx="1"/>
          </p:nvPr>
        </p:nvSpPr>
        <p:spPr/>
        <p:txBody>
          <a:bodyPr/>
          <a:lstStyle/>
          <a:p>
            <a:pPr marL="457200" indent="-457200"/>
            <a:r>
              <a:rPr lang="en-US" dirty="0"/>
              <a:t>Can you group by more than one column?</a:t>
            </a:r>
          </a:p>
          <a:p>
            <a:pPr marL="457200" indent="-457200"/>
            <a:r>
              <a:rPr lang="en-US" dirty="0">
                <a:sym typeface="Wingdings" pitchFamily="2" charset="2"/>
              </a:rPr>
              <a:t>	</a:t>
            </a:r>
            <a:r>
              <a:rPr lang="en-US" dirty="0"/>
              <a:t>Yes</a:t>
            </a:r>
          </a:p>
          <a:p>
            <a:pPr marL="457200" indent="-457200"/>
            <a:r>
              <a:rPr lang="en-US" dirty="0">
                <a:sym typeface="Wingdings" pitchFamily="2" charset="2"/>
              </a:rPr>
              <a:t></a:t>
            </a:r>
            <a:r>
              <a:rPr lang="en-US" dirty="0"/>
              <a:t>	No</a:t>
            </a:r>
          </a:p>
        </p:txBody>
      </p:sp>
      <p:sp>
        <p:nvSpPr>
          <p:cNvPr id="70661" name="Oval 4"/>
          <p:cNvSpPr>
            <a:spLocks noChangeArrowheads="1"/>
          </p:cNvSpPr>
          <p:nvPr/>
        </p:nvSpPr>
        <p:spPr bwMode="auto">
          <a:xfrm>
            <a:off x="596348" y="1442002"/>
            <a:ext cx="476250" cy="476250"/>
          </a:xfrm>
          <a:prstGeom prst="ellipse">
            <a:avLst/>
          </a:prstGeom>
          <a:noFill/>
          <a:ln w="38100">
            <a:solidFill>
              <a:srgbClr val="FF0000"/>
            </a:solidFill>
            <a:round/>
            <a:headEnd type="none" w="med" len="lg"/>
            <a:tailEnd type="none" w="med" len="lg"/>
          </a:ln>
          <a:extLst>
            <a:ext uri="{909E8E84-426E-40DD-AFC4-6F175D3DCCD1}">
              <a14:hiddenFill xmlns:a14="http://schemas.microsoft.com/office/drawing/2010/main">
                <a:solidFill>
                  <a:srgbClr val="FFFFFF"/>
                </a:solidFill>
              </a14:hiddenFill>
            </a:ext>
          </a:extLst>
        </p:spPr>
        <p:txBody>
          <a:bodyPr wrap="none" lIns="88900" tIns="88900" rIns="88900" bIns="88900" anchor="ctr"/>
          <a:lstStyle/>
          <a:p>
            <a:endParaRPr lang="en-US" sz="2000" noProof="1">
              <a:solidFill>
                <a:srgbClr val="000000"/>
              </a:solidFill>
            </a:endParaRPr>
          </a:p>
        </p:txBody>
      </p:sp>
    </p:spTree>
    <p:custDataLst>
      <p:tags r:id="rId1"/>
    </p:custData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sashq\root\dept\PSD\GRAPHICS\Illustrations\Backgrounds\soft_blue_ova_horizl_smb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96" y="1921474"/>
            <a:ext cx="8585199" cy="4737601"/>
          </a:xfrm>
          <a:prstGeom prst="rect">
            <a:avLst/>
          </a:prstGeom>
          <a:noFill/>
          <a:extLst>
            <a:ext uri="{909E8E84-426E-40DD-AFC4-6F175D3DCCD1}">
              <a14:hiddenFill xmlns:a14="http://schemas.microsoft.com/office/drawing/2010/main">
                <a:solidFill>
                  <a:srgbClr val="FFFFFF"/>
                </a:solidFill>
              </a14:hiddenFill>
            </a:ext>
          </a:extLst>
        </p:spPr>
      </p:pic>
      <p:sp>
        <p:nvSpPr>
          <p:cNvPr id="74754" name="Rectangle 2"/>
          <p:cNvSpPr>
            <a:spLocks noGrp="1" noChangeArrowheads="1"/>
          </p:cNvSpPr>
          <p:nvPr>
            <p:ph type="title"/>
          </p:nvPr>
        </p:nvSpPr>
        <p:spPr/>
        <p:txBody>
          <a:bodyPr/>
          <a:lstStyle/>
          <a:p>
            <a:r>
              <a:rPr lang="en-US" dirty="0"/>
              <a:t>Business Scenario</a:t>
            </a:r>
          </a:p>
        </p:txBody>
      </p:sp>
      <p:sp>
        <p:nvSpPr>
          <p:cNvPr id="74755" name="Rectangle 3"/>
          <p:cNvSpPr>
            <a:spLocks noGrp="1" noChangeArrowheads="1"/>
          </p:cNvSpPr>
          <p:nvPr>
            <p:ph idx="1"/>
          </p:nvPr>
        </p:nvSpPr>
        <p:spPr>
          <a:xfrm>
            <a:off x="685800" y="1071563"/>
            <a:ext cx="7848600" cy="3043237"/>
          </a:xfrm>
        </p:spPr>
        <p:txBody>
          <a:bodyPr/>
          <a:lstStyle/>
          <a:p>
            <a:r>
              <a:rPr lang="en-US" dirty="0"/>
              <a:t>Produce a report showing the count of employees </a:t>
            </a:r>
            <a:br>
              <a:rPr lang="en-US" dirty="0"/>
            </a:br>
            <a:r>
              <a:rPr lang="en-US" dirty="0"/>
              <a:t>in those departments that have at least 25 people. </a:t>
            </a:r>
            <a:br>
              <a:rPr lang="en-US" dirty="0"/>
            </a:br>
            <a:r>
              <a:rPr lang="en-US" dirty="0"/>
              <a:t>Display the results in descending order by count.</a:t>
            </a:r>
          </a:p>
        </p:txBody>
      </p:sp>
      <p:sp>
        <p:nvSpPr>
          <p:cNvPr id="74758" name="Text Box 5"/>
          <p:cNvSpPr txBox="1">
            <a:spLocks noChangeArrowheads="1"/>
          </p:cNvSpPr>
          <p:nvPr/>
        </p:nvSpPr>
        <p:spPr bwMode="auto">
          <a:xfrm>
            <a:off x="1600200" y="3529013"/>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pic>
        <p:nvPicPr>
          <p:cNvPr id="74759" name="Picture 7" descr="L:\graphics\datas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886075"/>
            <a:ext cx="13335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0" name="Picture 23" descr="L:\graphics\procste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770" y="3090863"/>
            <a:ext cx="126682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4" name="TextBox 4"/>
          <p:cNvSpPr txBox="1">
            <a:spLocks noChangeArrowheads="1"/>
          </p:cNvSpPr>
          <p:nvPr/>
        </p:nvSpPr>
        <p:spPr bwMode="auto">
          <a:xfrm>
            <a:off x="2290813" y="4132863"/>
            <a:ext cx="59387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dirty="0"/>
              <a:t>Desired Results</a:t>
            </a:r>
          </a:p>
        </p:txBody>
      </p:sp>
      <p:sp>
        <p:nvSpPr>
          <p:cNvPr id="74765" name="TextBox 2"/>
          <p:cNvSpPr txBox="1">
            <a:spLocks noChangeArrowheads="1"/>
          </p:cNvSpPr>
          <p:nvPr/>
        </p:nvSpPr>
        <p:spPr bwMode="auto">
          <a:xfrm>
            <a:off x="16045" y="2577160"/>
            <a:ext cx="36311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sz="2000" b="1" dirty="0"/>
              <a:t>orion.employee_information</a:t>
            </a:r>
          </a:p>
        </p:txBody>
      </p:sp>
      <p:sp>
        <p:nvSpPr>
          <p:cNvPr id="74767" name="Text Box 9"/>
          <p:cNvSpPr txBox="1">
            <a:spLocks noChangeArrowheads="1"/>
          </p:cNvSpPr>
          <p:nvPr/>
        </p:nvSpPr>
        <p:spPr bwMode="auto">
          <a:xfrm>
            <a:off x="2271713" y="4498975"/>
            <a:ext cx="5943600" cy="1968500"/>
          </a:xfrm>
          <a:prstGeom prst="rect">
            <a:avLst/>
          </a:prstGeom>
          <a:solidFill>
            <a:srgbClr val="FFFFFF"/>
          </a:solidFill>
          <a:ln w="38100">
            <a:solidFill>
              <a:schemeClr val="tx2"/>
            </a:solidFill>
            <a:miter lim="800000"/>
            <a:headEnd type="none" w="sm" len="sm"/>
            <a:tailEnd type="none" w="sm" len="sm"/>
          </a:ln>
        </p:spPr>
        <p:txBody>
          <a:bodyPr lIns="50800" tIns="50800" r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b="1" dirty="0">
                <a:solidFill>
                  <a:srgbClr val="000000"/>
                </a:solidFill>
                <a:latin typeface="SAS Monospace" pitchFamily="49" charset="0"/>
              </a:rPr>
              <a:t>Department           Count</a:t>
            </a:r>
          </a:p>
          <a:p>
            <a:pPr algn="ctr"/>
            <a:r>
              <a:rPr lang="en-US" sz="2000" b="1" dirty="0">
                <a:solidFill>
                  <a:srgbClr val="000000"/>
                </a:solidFill>
                <a:latin typeface="SAS Monospace" pitchFamily="49" charset="0"/>
              </a:rPr>
              <a:t>ƒƒƒƒƒƒƒƒƒƒƒƒƒƒƒƒƒƒƒƒƒƒƒƒƒƒ</a:t>
            </a:r>
          </a:p>
          <a:p>
            <a:pPr algn="ctr"/>
            <a:r>
              <a:rPr lang="en-US" sz="2000" b="1" dirty="0">
                <a:solidFill>
                  <a:srgbClr val="000000"/>
                </a:solidFill>
                <a:latin typeface="SAS Monospace" pitchFamily="49" charset="0"/>
              </a:rPr>
              <a:t>Sales                  201</a:t>
            </a:r>
          </a:p>
          <a:p>
            <a:pPr algn="ctr"/>
            <a:r>
              <a:rPr lang="en-US" sz="2000" b="1" dirty="0">
                <a:solidFill>
                  <a:srgbClr val="000000"/>
                </a:solidFill>
                <a:latin typeface="SAS Monospace" pitchFamily="49" charset="0"/>
              </a:rPr>
              <a:t>Administration          34</a:t>
            </a:r>
          </a:p>
          <a:p>
            <a:pPr algn="ctr"/>
            <a:r>
              <a:rPr lang="en-US" sz="2000" b="1" dirty="0">
                <a:solidFill>
                  <a:srgbClr val="000000"/>
                </a:solidFill>
                <a:latin typeface="SAS Monospace" pitchFamily="49" charset="0"/>
              </a:rPr>
              <a:t>Stock &amp; Shipping        26</a:t>
            </a:r>
          </a:p>
          <a:p>
            <a:pPr algn="ctr"/>
            <a:r>
              <a:rPr lang="en-US" sz="2000" b="1" dirty="0">
                <a:solidFill>
                  <a:srgbClr val="000000"/>
                </a:solidFill>
                <a:latin typeface="SAS Monospace" pitchFamily="49" charset="0"/>
              </a:rPr>
              <a:t>IS                      25</a:t>
            </a:r>
          </a:p>
        </p:txBody>
      </p:sp>
      <p:pic>
        <p:nvPicPr>
          <p:cNvPr id="16" name="Picture 2" descr="\\sashq\root\dept\PSD\GRAPHICS\Illustrations\Arrows\arrow_bl_lef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2583036" y="3409950"/>
            <a:ext cx="428625" cy="238125"/>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1026" name="Picture 2" descr="\\sashq\root\dept\PSD\GRAPHICS\Illustrations\Arrows\arrow_sw_righ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862243">
            <a:off x="5150414" y="3438001"/>
            <a:ext cx="8001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73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dirty="0"/>
              <a:t>Step 1</a:t>
            </a:r>
          </a:p>
        </p:txBody>
      </p:sp>
      <p:sp>
        <p:nvSpPr>
          <p:cNvPr id="71683" name="Rectangle 3"/>
          <p:cNvSpPr>
            <a:spLocks noGrp="1" noChangeArrowheads="1"/>
          </p:cNvSpPr>
          <p:nvPr>
            <p:ph idx="1"/>
          </p:nvPr>
        </p:nvSpPr>
        <p:spPr>
          <a:xfrm>
            <a:off x="685800" y="1071563"/>
            <a:ext cx="7848600" cy="3043237"/>
          </a:xfrm>
        </p:spPr>
        <p:txBody>
          <a:bodyPr/>
          <a:lstStyle/>
          <a:p>
            <a:pPr marL="0" indent="0"/>
            <a:r>
              <a:rPr lang="en-US" dirty="0"/>
              <a:t>Produce a report showing the number of employees </a:t>
            </a:r>
            <a:br>
              <a:rPr lang="en-US" dirty="0"/>
            </a:br>
            <a:r>
              <a:rPr lang="en-US" dirty="0"/>
              <a:t>in each department.</a:t>
            </a:r>
          </a:p>
          <a:p>
            <a:pPr marL="0" indent="0"/>
            <a:endParaRPr lang="en-US" dirty="0"/>
          </a:p>
        </p:txBody>
      </p:sp>
      <p:pic>
        <p:nvPicPr>
          <p:cNvPr id="71685" name="Picture 15" descr="\\sashq\root\dept\PSD\GRAPHICS\Illustrations\People_Generic\orionstar_3people_nob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788" y="2263225"/>
            <a:ext cx="2260600"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6" name="Text Box 5"/>
          <p:cNvSpPr txBox="1">
            <a:spLocks noChangeArrowheads="1"/>
          </p:cNvSpPr>
          <p:nvPr/>
        </p:nvSpPr>
        <p:spPr bwMode="auto">
          <a:xfrm>
            <a:off x="1600200" y="3035814"/>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pic>
        <p:nvPicPr>
          <p:cNvPr id="71687" name="Picture 7" descr="L:\graphics\datas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432632"/>
            <a:ext cx="13335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8" name="Picture 23" descr="L:\graphics\procste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2032" y="2746216"/>
            <a:ext cx="126682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91" name="TextBox 3"/>
          <p:cNvSpPr txBox="1">
            <a:spLocks noChangeArrowheads="1"/>
          </p:cNvSpPr>
          <p:nvPr/>
        </p:nvSpPr>
        <p:spPr bwMode="auto">
          <a:xfrm>
            <a:off x="3380269" y="2393125"/>
            <a:ext cx="1510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sz="2000" dirty="0"/>
              <a:t>PROC SQL</a:t>
            </a:r>
          </a:p>
        </p:txBody>
      </p:sp>
      <p:sp>
        <p:nvSpPr>
          <p:cNvPr id="71692" name="TextBox 4"/>
          <p:cNvSpPr txBox="1">
            <a:spLocks noChangeArrowheads="1"/>
          </p:cNvSpPr>
          <p:nvPr/>
        </p:nvSpPr>
        <p:spPr bwMode="auto">
          <a:xfrm>
            <a:off x="3311091" y="3671054"/>
            <a:ext cx="54960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dirty="0"/>
              <a:t>Partial Results</a:t>
            </a:r>
          </a:p>
        </p:txBody>
      </p:sp>
      <p:sp>
        <p:nvSpPr>
          <p:cNvPr id="71693" name="TextBox 2"/>
          <p:cNvSpPr txBox="1">
            <a:spLocks noChangeArrowheads="1"/>
          </p:cNvSpPr>
          <p:nvPr/>
        </p:nvSpPr>
        <p:spPr bwMode="auto">
          <a:xfrm>
            <a:off x="-6535" y="2114868"/>
            <a:ext cx="36311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sz="2000" b="1" dirty="0"/>
              <a:t>orion.employee_information</a:t>
            </a:r>
          </a:p>
        </p:txBody>
      </p:sp>
      <p:sp>
        <p:nvSpPr>
          <p:cNvPr id="71694" name="Text Box 11"/>
          <p:cNvSpPr txBox="1">
            <a:spLocks noChangeArrowheads="1"/>
          </p:cNvSpPr>
          <p:nvPr/>
        </p:nvSpPr>
        <p:spPr bwMode="auto">
          <a:xfrm>
            <a:off x="3324225" y="4042289"/>
            <a:ext cx="5486400" cy="1333500"/>
          </a:xfrm>
          <a:prstGeom prst="rect">
            <a:avLst/>
          </a:prstGeom>
          <a:solidFill>
            <a:srgbClr val="FFFFFF"/>
          </a:solidFill>
          <a:ln w="38100">
            <a:solidFill>
              <a:schemeClr val="tx2"/>
            </a:solidFill>
            <a:miter lim="800000"/>
            <a:headEnd type="none" w="sm" len="sm"/>
            <a:tailEnd type="none" w="sm" len="sm"/>
          </a:ln>
        </p:spPr>
        <p:txBody>
          <a:bodyPr t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1600" b="1" dirty="0">
                <a:solidFill>
                  <a:srgbClr val="000000"/>
                </a:solidFill>
                <a:latin typeface="SAS Monospace" pitchFamily="49" charset="0"/>
              </a:rPr>
              <a:t> Department               Count</a:t>
            </a:r>
          </a:p>
          <a:p>
            <a:pPr algn="ctr"/>
            <a:r>
              <a:rPr lang="en-US" sz="1600" b="1" dirty="0">
                <a:solidFill>
                  <a:srgbClr val="000000"/>
                </a:solidFill>
                <a:latin typeface="SAS Monospace" pitchFamily="49" charset="0"/>
              </a:rPr>
              <a:t>ƒƒƒƒƒƒƒƒƒƒƒƒƒƒƒƒƒƒƒƒƒƒƒƒƒƒƒƒƒƒ</a:t>
            </a:r>
          </a:p>
          <a:p>
            <a:pPr algn="ctr"/>
            <a:r>
              <a:rPr lang="en-US" sz="1600" b="1" dirty="0">
                <a:solidFill>
                  <a:srgbClr val="000000"/>
                </a:solidFill>
                <a:latin typeface="SAS Monospace" pitchFamily="49" charset="0"/>
              </a:rPr>
              <a:t>Accounts                    17</a:t>
            </a:r>
          </a:p>
          <a:p>
            <a:pPr algn="ctr"/>
            <a:r>
              <a:rPr lang="en-US" sz="1600" b="1" dirty="0">
                <a:solidFill>
                  <a:srgbClr val="000000"/>
                </a:solidFill>
                <a:latin typeface="SAS Monospace" pitchFamily="49" charset="0"/>
              </a:rPr>
              <a:t>Accounts Management          9</a:t>
            </a:r>
          </a:p>
          <a:p>
            <a:pPr algn="ctr"/>
            <a:r>
              <a:rPr lang="en-US" sz="1600" b="1" dirty="0">
                <a:solidFill>
                  <a:srgbClr val="000000"/>
                </a:solidFill>
                <a:latin typeface="SAS Monospace" pitchFamily="49" charset="0"/>
              </a:rPr>
              <a:t>Administration              34</a:t>
            </a:r>
          </a:p>
        </p:txBody>
      </p:sp>
      <p:pic>
        <p:nvPicPr>
          <p:cNvPr id="15" name="Picture 2" descr="\\sashq\root\dept\PSD\GRAPHICS\Illustrations\Arrows\arrow_bl_lef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2516775" y="2916751"/>
            <a:ext cx="428625" cy="238125"/>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16" name="Picture 2" descr="\\sashq\root\dept\PSD\GRAPHICS\Illustrations\Arrows\arrow_bl_lef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5310306" y="2916750"/>
            <a:ext cx="428625" cy="238125"/>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dirty="0"/>
              <a:t>Analyzing Groups of Data</a:t>
            </a:r>
          </a:p>
        </p:txBody>
      </p:sp>
      <p:sp>
        <p:nvSpPr>
          <p:cNvPr id="72709" name="Text Box 6"/>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sp>
        <p:nvSpPr>
          <p:cNvPr id="72710" name="Text Box 7"/>
          <p:cNvSpPr txBox="1">
            <a:spLocks noChangeArrowheads="1"/>
          </p:cNvSpPr>
          <p:nvPr/>
        </p:nvSpPr>
        <p:spPr bwMode="auto">
          <a:xfrm>
            <a:off x="711200" y="1143000"/>
            <a:ext cx="7161213" cy="1949252"/>
          </a:xfrm>
          <a:prstGeom prst="rect">
            <a:avLst/>
          </a:prstGeom>
          <a:solidFill>
            <a:srgbClr val="FFFFFF"/>
          </a:solidFill>
          <a:ln w="38100">
            <a:solidFill>
              <a:schemeClr val="tx2"/>
            </a:solidFill>
            <a:miter lim="800000"/>
            <a:headEnd type="none" w="sm" len="sm"/>
            <a:tailEnd type="none" w="sm" len="sm"/>
          </a:ln>
        </p:spPr>
        <p:txBody>
          <a:bodyPr tIns="50800" r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b="1" dirty="0">
                <a:latin typeface="Courier New" pitchFamily="49" charset="0"/>
              </a:rPr>
              <a:t>proc sql;</a:t>
            </a:r>
          </a:p>
          <a:p>
            <a:r>
              <a:rPr lang="en-US" b="1" dirty="0">
                <a:latin typeface="Courier New" pitchFamily="49" charset="0"/>
              </a:rPr>
              <a:t>select Department, count(*) as Count</a:t>
            </a:r>
          </a:p>
          <a:p>
            <a:r>
              <a:rPr lang="en-US" b="1" dirty="0">
                <a:latin typeface="Courier New" pitchFamily="49" charset="0"/>
              </a:rPr>
              <a:t>   from orion.employee_information</a:t>
            </a:r>
          </a:p>
          <a:p>
            <a:r>
              <a:rPr lang="en-US" b="1" dirty="0">
                <a:latin typeface="Courier New" pitchFamily="49" charset="0"/>
              </a:rPr>
              <a:t>   group by Department;</a:t>
            </a:r>
          </a:p>
          <a:p>
            <a:r>
              <a:rPr lang="en-US" b="1" dirty="0">
                <a:latin typeface="Courier New" pitchFamily="49" charset="0"/>
              </a:rPr>
              <a:t>quit;</a:t>
            </a:r>
          </a:p>
        </p:txBody>
      </p:sp>
      <p:sp>
        <p:nvSpPr>
          <p:cNvPr id="72711" name="Text Box 8"/>
          <p:cNvSpPr txBox="1">
            <a:spLocks noChangeArrowheads="1"/>
          </p:cNvSpPr>
          <p:nvPr/>
        </p:nvSpPr>
        <p:spPr bwMode="auto">
          <a:xfrm>
            <a:off x="7959725" y="6324600"/>
            <a:ext cx="97631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s103d11</a:t>
            </a:r>
          </a:p>
        </p:txBody>
      </p:sp>
    </p:spTree>
    <p:custDataLst>
      <p:tags r:id="rId1"/>
    </p:custData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prstGeom prst="rect">
            <a:avLst/>
          </a:prstGeom>
        </p:spPr>
        <p:txBody>
          <a:bodyPr/>
          <a:lstStyle/>
          <a:p>
            <a:r>
              <a:rPr lang="en-US" dirty="0"/>
              <a:t>Step 2</a:t>
            </a:r>
          </a:p>
        </p:txBody>
      </p:sp>
      <p:sp>
        <p:nvSpPr>
          <p:cNvPr id="74755" name="Rectangle 3"/>
          <p:cNvSpPr>
            <a:spLocks noGrp="1" noChangeArrowheads="1"/>
          </p:cNvSpPr>
          <p:nvPr>
            <p:ph idx="1"/>
          </p:nvPr>
        </p:nvSpPr>
        <p:spPr>
          <a:xfrm>
            <a:off x="685800" y="1074738"/>
            <a:ext cx="8458200" cy="4264025"/>
          </a:xfrm>
          <a:prstGeom prst="rect">
            <a:avLst/>
          </a:prstGeom>
        </p:spPr>
        <p:txBody>
          <a:bodyPr/>
          <a:lstStyle/>
          <a:p>
            <a:pPr marL="0" indent="0"/>
            <a:r>
              <a:rPr lang="en-US" dirty="0"/>
              <a:t>Control the result to include only the departments that have </a:t>
            </a:r>
            <a:br>
              <a:rPr lang="en-US" dirty="0"/>
            </a:br>
            <a:r>
              <a:rPr lang="en-US" dirty="0"/>
              <a:t>at least 25 people, with the departments in decreasing order.</a:t>
            </a:r>
          </a:p>
          <a:p>
            <a:pPr marL="0" indent="0"/>
            <a:endParaRPr lang="en-US" dirty="0"/>
          </a:p>
        </p:txBody>
      </p:sp>
      <p:sp>
        <p:nvSpPr>
          <p:cNvPr id="18" name="Text Box 11"/>
          <p:cNvSpPr txBox="1">
            <a:spLocks noChangeArrowheads="1"/>
          </p:cNvSpPr>
          <p:nvPr/>
        </p:nvSpPr>
        <p:spPr bwMode="auto">
          <a:xfrm>
            <a:off x="687388" y="1870414"/>
            <a:ext cx="5486400" cy="4042132"/>
          </a:xfrm>
          <a:prstGeom prst="rect">
            <a:avLst/>
          </a:prstGeom>
          <a:solidFill>
            <a:srgbClr val="FFFFFF"/>
          </a:solidFill>
          <a:ln w="38100">
            <a:solidFill>
              <a:schemeClr val="tx2"/>
            </a:solidFill>
            <a:miter lim="800000"/>
            <a:headEnd type="none" w="sm" len="sm"/>
            <a:tailEnd type="none" w="sm" len="sm"/>
          </a:ln>
        </p:spPr>
        <p:txBody>
          <a:bodyPr t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1600" b="1" dirty="0">
                <a:solidFill>
                  <a:srgbClr val="000000"/>
                </a:solidFill>
                <a:latin typeface="SAS Monospace" pitchFamily="49" charset="0"/>
              </a:rPr>
              <a:t> Department               Count</a:t>
            </a:r>
          </a:p>
          <a:p>
            <a:pPr algn="ctr"/>
            <a:r>
              <a:rPr lang="en-US" sz="1600" b="1" dirty="0">
                <a:solidFill>
                  <a:srgbClr val="000000"/>
                </a:solidFill>
                <a:latin typeface="SAS Monospace" pitchFamily="49" charset="0"/>
              </a:rPr>
              <a:t>ƒƒƒƒƒƒƒƒƒƒƒƒƒƒƒƒƒƒƒƒƒƒƒƒƒƒƒƒƒƒ</a:t>
            </a:r>
          </a:p>
          <a:p>
            <a:pPr algn="ctr"/>
            <a:r>
              <a:rPr lang="en-US" sz="1600" b="1" dirty="0">
                <a:solidFill>
                  <a:srgbClr val="000000"/>
                </a:solidFill>
                <a:latin typeface="SAS Monospace" pitchFamily="49" charset="0"/>
              </a:rPr>
              <a:t>Accounts                    17</a:t>
            </a:r>
          </a:p>
          <a:p>
            <a:pPr algn="ctr"/>
            <a:r>
              <a:rPr lang="en-US" sz="1600" b="1" dirty="0">
                <a:solidFill>
                  <a:srgbClr val="000000"/>
                </a:solidFill>
                <a:latin typeface="SAS Monospace" pitchFamily="49" charset="0"/>
              </a:rPr>
              <a:t>Accounts Management          9</a:t>
            </a:r>
          </a:p>
          <a:p>
            <a:pPr algn="ctr"/>
            <a:r>
              <a:rPr lang="en-US" sz="1600" b="1" dirty="0">
                <a:solidFill>
                  <a:srgbClr val="000000"/>
                </a:solidFill>
                <a:latin typeface="SAS Monospace" pitchFamily="49" charset="0"/>
              </a:rPr>
              <a:t>Administration              34</a:t>
            </a:r>
          </a:p>
          <a:p>
            <a:pPr algn="ctr"/>
            <a:r>
              <a:rPr lang="en-US" sz="1600" b="1" dirty="0">
                <a:solidFill>
                  <a:srgbClr val="000000"/>
                </a:solidFill>
                <a:latin typeface="SAS Monospace" pitchFamily="49" charset="0"/>
              </a:rPr>
              <a:t>Concession Management       11</a:t>
            </a:r>
          </a:p>
          <a:p>
            <a:pPr algn="ctr"/>
            <a:r>
              <a:rPr lang="en-US" sz="1600" b="1" dirty="0">
                <a:solidFill>
                  <a:srgbClr val="000000"/>
                </a:solidFill>
                <a:latin typeface="SAS Monospace" pitchFamily="49" charset="0"/>
              </a:rPr>
              <a:t>Engineering                  9</a:t>
            </a:r>
          </a:p>
          <a:p>
            <a:pPr algn="ctr"/>
            <a:r>
              <a:rPr lang="en-US" sz="1600" b="1" dirty="0">
                <a:solidFill>
                  <a:srgbClr val="000000"/>
                </a:solidFill>
                <a:latin typeface="SAS Monospace" pitchFamily="49" charset="0"/>
              </a:rPr>
              <a:t>Executives                   4</a:t>
            </a:r>
          </a:p>
          <a:p>
            <a:pPr algn="ctr"/>
            <a:r>
              <a:rPr lang="en-US" sz="1600" b="1" dirty="0">
                <a:solidFill>
                  <a:srgbClr val="000000"/>
                </a:solidFill>
                <a:latin typeface="SAS Monospace" pitchFamily="49" charset="0"/>
              </a:rPr>
              <a:t>Group Financials             3</a:t>
            </a:r>
          </a:p>
          <a:p>
            <a:pPr algn="ctr"/>
            <a:r>
              <a:rPr lang="en-US" sz="1600" b="1" dirty="0">
                <a:solidFill>
                  <a:srgbClr val="000000"/>
                </a:solidFill>
                <a:latin typeface="SAS Monospace" pitchFamily="49" charset="0"/>
              </a:rPr>
              <a:t>Group HR Management         18</a:t>
            </a:r>
          </a:p>
          <a:p>
            <a:pPr algn="ctr"/>
            <a:r>
              <a:rPr lang="en-US" sz="1600" b="1" dirty="0">
                <a:solidFill>
                  <a:srgbClr val="000000"/>
                </a:solidFill>
                <a:latin typeface="SAS Monospace" pitchFamily="49" charset="0"/>
              </a:rPr>
              <a:t>IS                          25</a:t>
            </a:r>
          </a:p>
          <a:p>
            <a:pPr algn="ctr"/>
            <a:r>
              <a:rPr lang="en-US" sz="1600" b="1" dirty="0">
                <a:solidFill>
                  <a:srgbClr val="000000"/>
                </a:solidFill>
                <a:latin typeface="SAS Monospace" pitchFamily="49" charset="0"/>
              </a:rPr>
              <a:t>Logistics Management        14</a:t>
            </a:r>
          </a:p>
          <a:p>
            <a:pPr algn="ctr"/>
            <a:r>
              <a:rPr lang="en-US" sz="1600" b="1" dirty="0">
                <a:solidFill>
                  <a:srgbClr val="000000"/>
                </a:solidFill>
                <a:latin typeface="SAS Monospace" pitchFamily="49" charset="0"/>
              </a:rPr>
              <a:t>Marketing                   20</a:t>
            </a:r>
          </a:p>
          <a:p>
            <a:pPr algn="ctr"/>
            <a:r>
              <a:rPr lang="en-US" sz="1600" b="1" dirty="0">
                <a:solidFill>
                  <a:srgbClr val="000000"/>
                </a:solidFill>
                <a:latin typeface="SAS Monospace" pitchFamily="49" charset="0"/>
              </a:rPr>
              <a:t>Purchasing                  18</a:t>
            </a:r>
          </a:p>
          <a:p>
            <a:pPr algn="ctr"/>
            <a:r>
              <a:rPr lang="en-US" sz="1600" b="1" dirty="0">
                <a:solidFill>
                  <a:srgbClr val="000000"/>
                </a:solidFill>
                <a:latin typeface="SAS Monospace" pitchFamily="49" charset="0"/>
              </a:rPr>
              <a:t>Sales                      201</a:t>
            </a:r>
          </a:p>
          <a:p>
            <a:pPr algn="ctr"/>
            <a:r>
              <a:rPr lang="en-US" sz="1600" b="1" dirty="0">
                <a:solidFill>
                  <a:srgbClr val="000000"/>
                </a:solidFill>
                <a:latin typeface="SAS Monospace" pitchFamily="49" charset="0"/>
              </a:rPr>
              <a:t>...</a:t>
            </a:r>
          </a:p>
        </p:txBody>
      </p:sp>
      <p:sp>
        <p:nvSpPr>
          <p:cNvPr id="74767" name="Text Box 9"/>
          <p:cNvSpPr txBox="1">
            <a:spLocks noChangeArrowheads="1"/>
          </p:cNvSpPr>
          <p:nvPr/>
        </p:nvSpPr>
        <p:spPr bwMode="auto">
          <a:xfrm>
            <a:off x="4089424" y="4668315"/>
            <a:ext cx="4735512" cy="1968500"/>
          </a:xfrm>
          <a:prstGeom prst="rect">
            <a:avLst/>
          </a:prstGeom>
          <a:solidFill>
            <a:srgbClr val="FFFFFF"/>
          </a:solidFill>
          <a:ln w="38100">
            <a:solidFill>
              <a:schemeClr val="tx2"/>
            </a:solidFill>
            <a:miter lim="800000"/>
            <a:headEnd type="none" w="sm" len="sm"/>
            <a:tailEnd type="none" w="sm" len="sm"/>
          </a:ln>
        </p:spPr>
        <p:txBody>
          <a:bodyPr wrap="square" lIns="50800" tIns="50800" r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b="1" dirty="0">
                <a:solidFill>
                  <a:srgbClr val="000000"/>
                </a:solidFill>
                <a:latin typeface="SAS Monospace" pitchFamily="49" charset="0"/>
              </a:rPr>
              <a:t>Department           Count</a:t>
            </a:r>
          </a:p>
          <a:p>
            <a:pPr algn="ctr"/>
            <a:r>
              <a:rPr lang="en-US" sz="2000" b="1" dirty="0">
                <a:solidFill>
                  <a:srgbClr val="000000"/>
                </a:solidFill>
                <a:latin typeface="SAS Monospace" pitchFamily="49" charset="0"/>
              </a:rPr>
              <a:t>ƒƒƒƒƒƒƒƒƒƒƒƒƒƒƒƒƒƒƒƒƒƒƒƒƒƒ</a:t>
            </a:r>
          </a:p>
          <a:p>
            <a:pPr algn="ctr"/>
            <a:r>
              <a:rPr lang="en-US" sz="2000" b="1" dirty="0">
                <a:solidFill>
                  <a:srgbClr val="000000"/>
                </a:solidFill>
                <a:latin typeface="SAS Monospace" pitchFamily="49" charset="0"/>
              </a:rPr>
              <a:t>Sales                  201</a:t>
            </a:r>
          </a:p>
          <a:p>
            <a:pPr algn="ctr"/>
            <a:r>
              <a:rPr lang="en-US" sz="2000" b="1" dirty="0">
                <a:solidFill>
                  <a:srgbClr val="000000"/>
                </a:solidFill>
                <a:latin typeface="SAS Monospace" pitchFamily="49" charset="0"/>
              </a:rPr>
              <a:t>Administration          34</a:t>
            </a:r>
          </a:p>
          <a:p>
            <a:pPr algn="ctr"/>
            <a:r>
              <a:rPr lang="en-US" sz="2000" b="1" dirty="0">
                <a:solidFill>
                  <a:srgbClr val="000000"/>
                </a:solidFill>
                <a:latin typeface="SAS Monospace" pitchFamily="49" charset="0"/>
              </a:rPr>
              <a:t>Stock &amp; Shipping        26</a:t>
            </a:r>
          </a:p>
          <a:p>
            <a:pPr algn="ctr"/>
            <a:r>
              <a:rPr lang="en-US" sz="2000" b="1" dirty="0">
                <a:solidFill>
                  <a:srgbClr val="000000"/>
                </a:solidFill>
                <a:latin typeface="SAS Monospace" pitchFamily="49" charset="0"/>
              </a:rPr>
              <a:t>IS                      25</a:t>
            </a:r>
          </a:p>
        </p:txBody>
      </p:sp>
      <p:sp>
        <p:nvSpPr>
          <p:cNvPr id="2" name="Rounded Rectangle 1"/>
          <p:cNvSpPr/>
          <p:nvPr/>
        </p:nvSpPr>
        <p:spPr bwMode="auto">
          <a:xfrm>
            <a:off x="1439333" y="2853283"/>
            <a:ext cx="3911600" cy="262467"/>
          </a:xfrm>
          <a:prstGeom prst="roundRect">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none" lIns="88900" tIns="88900" rIns="88900" bIns="88900" numCol="1" rtlCol="0" anchor="ctr" anchorCtr="0" compatLnSpc="1">
            <a:prstTxWarp prst="textNoShape">
              <a:avLst/>
            </a:prstTxWarp>
            <a:noAutofit/>
          </a:bodyPr>
          <a:lstStyle/>
          <a:p>
            <a:r>
              <a:rPr lang="en-US" sz="2000" dirty="0">
                <a:solidFill>
                  <a:srgbClr val="000000"/>
                </a:solidFill>
              </a:rPr>
              <a:t> </a:t>
            </a:r>
          </a:p>
        </p:txBody>
      </p:sp>
      <p:sp>
        <p:nvSpPr>
          <p:cNvPr id="19" name="Rounded Rectangle 18"/>
          <p:cNvSpPr/>
          <p:nvPr/>
        </p:nvSpPr>
        <p:spPr bwMode="auto">
          <a:xfrm>
            <a:off x="1447794" y="4318068"/>
            <a:ext cx="3911600" cy="262467"/>
          </a:xfrm>
          <a:prstGeom prst="roundRect">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none" lIns="88900" tIns="88900" rIns="88900" bIns="88900" numCol="1" rtlCol="0" anchor="ctr" anchorCtr="0" compatLnSpc="1">
            <a:prstTxWarp prst="textNoShape">
              <a:avLst/>
            </a:prstTxWarp>
            <a:noAutofit/>
          </a:bodyPr>
          <a:lstStyle/>
          <a:p>
            <a:r>
              <a:rPr lang="en-US" sz="2000" dirty="0">
                <a:solidFill>
                  <a:srgbClr val="000000"/>
                </a:solidFill>
              </a:rPr>
              <a:t> </a:t>
            </a:r>
          </a:p>
        </p:txBody>
      </p:sp>
      <p:pic>
        <p:nvPicPr>
          <p:cNvPr id="1026" name="Picture 2" descr="\\sashq\root\dept\PSD\GRAPHICS\Illustrations\Arrows\arrow_swoop_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28138">
            <a:off x="6385984" y="3349111"/>
            <a:ext cx="1028700" cy="75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3838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0"/>
          <p:cNvSpPr>
            <a:spLocks noGrp="1" noChangeArrowheads="1"/>
          </p:cNvSpPr>
          <p:nvPr>
            <p:ph type="title"/>
          </p:nvPr>
        </p:nvSpPr>
        <p:spPr/>
        <p:txBody>
          <a:bodyPr/>
          <a:lstStyle/>
          <a:p>
            <a:r>
              <a:rPr lang="en-US" dirty="0"/>
              <a:t>Selecting Groups with the HAVING Clause</a:t>
            </a:r>
          </a:p>
        </p:txBody>
      </p:sp>
      <p:sp>
        <p:nvSpPr>
          <p:cNvPr id="75779" name="Rectangle 11"/>
          <p:cNvSpPr>
            <a:spLocks noGrp="1" noChangeArrowheads="1"/>
          </p:cNvSpPr>
          <p:nvPr>
            <p:ph idx="1"/>
          </p:nvPr>
        </p:nvSpPr>
        <p:spPr/>
        <p:txBody>
          <a:bodyPr/>
          <a:lstStyle/>
          <a:p>
            <a:pPr marL="0" indent="0"/>
            <a:r>
              <a:rPr lang="en-US" dirty="0">
                <a:solidFill>
                  <a:srgbClr val="FF0000"/>
                </a:solidFill>
              </a:rPr>
              <a:t>The </a:t>
            </a:r>
            <a:r>
              <a:rPr lang="en-US" i="1" dirty="0">
                <a:solidFill>
                  <a:srgbClr val="FF0000"/>
                </a:solidFill>
              </a:rPr>
              <a:t>HAVING</a:t>
            </a:r>
            <a:r>
              <a:rPr lang="en-US" dirty="0">
                <a:solidFill>
                  <a:srgbClr val="FF0000"/>
                </a:solidFill>
              </a:rPr>
              <a:t> </a:t>
            </a:r>
            <a:r>
              <a:rPr lang="en-US" i="1" dirty="0">
                <a:solidFill>
                  <a:srgbClr val="FF0000"/>
                </a:solidFill>
              </a:rPr>
              <a:t>clause</a:t>
            </a:r>
            <a:r>
              <a:rPr lang="en-US" dirty="0">
                <a:solidFill>
                  <a:srgbClr val="FF0000"/>
                </a:solidFill>
              </a:rPr>
              <a:t> subsets groups based </a:t>
            </a:r>
            <a:br>
              <a:rPr lang="en-US" dirty="0">
                <a:solidFill>
                  <a:srgbClr val="FF0000"/>
                </a:solidFill>
              </a:rPr>
            </a:br>
            <a:r>
              <a:rPr lang="en-US" dirty="0">
                <a:solidFill>
                  <a:srgbClr val="FF0000"/>
                </a:solidFill>
              </a:rPr>
              <a:t>on the expression value.</a:t>
            </a:r>
          </a:p>
          <a:p>
            <a:pPr marL="0" indent="0"/>
            <a:endParaRPr lang="en-US" sz="1400" dirty="0"/>
          </a:p>
        </p:txBody>
      </p:sp>
      <p:sp>
        <p:nvSpPr>
          <p:cNvPr id="75781" name="Text Box 7"/>
          <p:cNvSpPr txBox="1">
            <a:spLocks noChangeArrowheads="1"/>
          </p:cNvSpPr>
          <p:nvPr/>
        </p:nvSpPr>
        <p:spPr bwMode="auto">
          <a:xfrm>
            <a:off x="673100" y="2024016"/>
            <a:ext cx="7796213" cy="2300117"/>
          </a:xfrm>
          <a:prstGeom prst="rect">
            <a:avLst/>
          </a:prstGeom>
          <a:solidFill>
            <a:srgbClr val="FFFFFF"/>
          </a:solidFill>
          <a:ln w="38100">
            <a:solidFill>
              <a:schemeClr val="tx2"/>
            </a:solidFill>
            <a:miter lim="800000"/>
            <a:headEnd type="none" w="sm" len="sm"/>
            <a:tailEnd type="none" w="sm" len="sm"/>
          </a:ln>
        </p:spPr>
        <p:txBody>
          <a:bodyPr tIns="50800" rIns="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nSpc>
                <a:spcPct val="85000"/>
              </a:lnSpc>
            </a:pPr>
            <a:r>
              <a:rPr lang="en-US" b="1" dirty="0">
                <a:latin typeface="Courier New" pitchFamily="49" charset="0"/>
              </a:rPr>
              <a:t>proc sql;</a:t>
            </a:r>
          </a:p>
          <a:p>
            <a:pPr>
              <a:lnSpc>
                <a:spcPct val="85000"/>
              </a:lnSpc>
            </a:pPr>
            <a:r>
              <a:rPr lang="en-US" b="1" dirty="0">
                <a:latin typeface="Courier New" pitchFamily="49" charset="0"/>
              </a:rPr>
              <a:t>select Department, count(*) as Count</a:t>
            </a:r>
          </a:p>
          <a:p>
            <a:pPr>
              <a:lnSpc>
                <a:spcPct val="85000"/>
              </a:lnSpc>
            </a:pPr>
            <a:r>
              <a:rPr lang="en-US" b="1" dirty="0">
                <a:latin typeface="Courier New" pitchFamily="49" charset="0"/>
              </a:rPr>
              <a:t>   from orion.employee_information </a:t>
            </a:r>
          </a:p>
          <a:p>
            <a:pPr>
              <a:lnSpc>
                <a:spcPct val="85000"/>
              </a:lnSpc>
            </a:pPr>
            <a:r>
              <a:rPr lang="en-US" b="1" dirty="0">
                <a:latin typeface="Courier New" pitchFamily="49" charset="0"/>
              </a:rPr>
              <a:t>   group by Department</a:t>
            </a:r>
          </a:p>
          <a:p>
            <a:pPr>
              <a:lnSpc>
                <a:spcPct val="85000"/>
              </a:lnSpc>
            </a:pPr>
            <a:r>
              <a:rPr lang="en-US" b="1" dirty="0">
                <a:latin typeface="Courier New" pitchFamily="49" charset="0"/>
              </a:rPr>
              <a:t>   having Count ge 25</a:t>
            </a:r>
          </a:p>
          <a:p>
            <a:pPr>
              <a:lnSpc>
                <a:spcPct val="85000"/>
              </a:lnSpc>
            </a:pPr>
            <a:r>
              <a:rPr lang="en-US" b="1" dirty="0">
                <a:latin typeface="Courier New" pitchFamily="49" charset="0"/>
              </a:rPr>
              <a:t>   order by Count desc;</a:t>
            </a:r>
          </a:p>
          <a:p>
            <a:pPr>
              <a:lnSpc>
                <a:spcPct val="85000"/>
              </a:lnSpc>
            </a:pPr>
            <a:r>
              <a:rPr lang="en-US" b="1" dirty="0">
                <a:latin typeface="Courier New" pitchFamily="49" charset="0"/>
              </a:rPr>
              <a:t>quit;</a:t>
            </a:r>
          </a:p>
        </p:txBody>
      </p:sp>
      <p:sp>
        <p:nvSpPr>
          <p:cNvPr id="75782" name="Text Box 6"/>
          <p:cNvSpPr txBox="1">
            <a:spLocks noChangeArrowheads="1"/>
          </p:cNvSpPr>
          <p:nvPr/>
        </p:nvSpPr>
        <p:spPr bwMode="auto">
          <a:xfrm>
            <a:off x="1611313" y="2120853"/>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sp>
        <p:nvSpPr>
          <p:cNvPr id="75783" name="Text Box 8"/>
          <p:cNvSpPr txBox="1">
            <a:spLocks noChangeArrowheads="1"/>
          </p:cNvSpPr>
          <p:nvPr/>
        </p:nvSpPr>
        <p:spPr bwMode="auto">
          <a:xfrm>
            <a:off x="7948613" y="6324600"/>
            <a:ext cx="9874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s103d12</a:t>
            </a:r>
          </a:p>
        </p:txBody>
      </p:sp>
      <p:sp>
        <p:nvSpPr>
          <p:cNvPr id="75784" name="Rectangle 12"/>
          <p:cNvSpPr>
            <a:spLocks noChangeArrowheads="1"/>
          </p:cNvSpPr>
          <p:nvPr>
            <p:custDataLst>
              <p:tags r:id="rId2"/>
            </p:custDataLst>
          </p:nvPr>
        </p:nvSpPr>
        <p:spPr bwMode="auto">
          <a:xfrm>
            <a:off x="1258888" y="3300366"/>
            <a:ext cx="3413125" cy="322262"/>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endParaRPr lang="en-US" dirty="0"/>
          </a:p>
        </p:txBody>
      </p:sp>
      <p:sp>
        <p:nvSpPr>
          <p:cNvPr id="74761" name="TextBox 1"/>
          <p:cNvSpPr txBox="1">
            <a:spLocks noChangeArrowheads="1"/>
          </p:cNvSpPr>
          <p:nvPr/>
        </p:nvSpPr>
        <p:spPr bwMode="auto">
          <a:xfrm>
            <a:off x="1812342" y="4019503"/>
            <a:ext cx="6618863" cy="918200"/>
          </a:xfrm>
          <a:prstGeom prst="rect">
            <a:avLst/>
          </a:prstGeom>
          <a:solidFill>
            <a:srgbClr val="CDD9EF"/>
          </a:solidFill>
          <a:ln w="19050" algn="ctr">
            <a:solidFill>
              <a:srgbClr val="000000"/>
            </a:solidFill>
            <a:round/>
            <a:headEnd/>
            <a:tailEnd/>
          </a:ln>
          <a:effectLst>
            <a:outerShdw blurRad="50800" dist="107763" dir="2700001" algn="ctr" rotWithShape="0">
              <a:srgbClr val="000000">
                <a:alpha val="40000"/>
              </a:srgbClr>
            </a:outerShdw>
          </a:effec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defRPr/>
            </a:pPr>
            <a:r>
              <a:rPr lang="en-US" b="1" dirty="0">
                <a:solidFill>
                  <a:srgbClr val="000000"/>
                </a:solidFill>
              </a:rPr>
              <a:t>GROUP BY </a:t>
            </a:r>
            <a:r>
              <a:rPr lang="en-US" i="1" dirty="0">
                <a:solidFill>
                  <a:srgbClr val="000000"/>
                </a:solidFill>
              </a:rPr>
              <a:t>group-by-item &lt;,</a:t>
            </a:r>
            <a:r>
              <a:rPr lang="en-US" dirty="0">
                <a:solidFill>
                  <a:srgbClr val="000000"/>
                </a:solidFill>
              </a:rPr>
              <a:t>…</a:t>
            </a:r>
            <a:r>
              <a:rPr lang="en-US" i="1" dirty="0">
                <a:solidFill>
                  <a:srgbClr val="000000"/>
                </a:solidFill>
              </a:rPr>
              <a:t>,group-by-item&gt;</a:t>
            </a:r>
          </a:p>
          <a:p>
            <a:pPr>
              <a:defRPr/>
            </a:pPr>
            <a:r>
              <a:rPr lang="en-US" b="1" dirty="0">
                <a:solidFill>
                  <a:srgbClr val="000000"/>
                </a:solidFill>
              </a:rPr>
              <a:t>HAVING</a:t>
            </a:r>
            <a:r>
              <a:rPr lang="en-US" dirty="0">
                <a:solidFill>
                  <a:srgbClr val="000000"/>
                </a:solidFill>
              </a:rPr>
              <a:t> </a:t>
            </a:r>
            <a:r>
              <a:rPr lang="en-US" i="1" dirty="0">
                <a:solidFill>
                  <a:srgbClr val="000000"/>
                </a:solidFill>
              </a:rPr>
              <a:t>sql</a:t>
            </a:r>
            <a:r>
              <a:rPr lang="en-US" dirty="0">
                <a:solidFill>
                  <a:srgbClr val="000000"/>
                </a:solidFill>
              </a:rPr>
              <a:t>-</a:t>
            </a:r>
            <a:r>
              <a:rPr lang="en-US" i="1" dirty="0">
                <a:solidFill>
                  <a:srgbClr val="000000"/>
                </a:solidFill>
              </a:rPr>
              <a:t>expression</a:t>
            </a:r>
            <a:r>
              <a:rPr lang="en-US" dirty="0">
                <a:solidFill>
                  <a:srgbClr val="000000"/>
                </a:solidFill>
              </a:rPr>
              <a:t> </a:t>
            </a:r>
          </a:p>
        </p:txBody>
      </p:sp>
    </p:spTree>
    <p:custDataLst>
      <p:tags r:id="rId1"/>
    </p:custData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Viewing the Output</a:t>
            </a:r>
            <a:endParaRPr lang="en-US" sz="2400" b="0" dirty="0">
              <a:solidFill>
                <a:schemeClr val="tx1"/>
              </a:solidFill>
              <a:latin typeface="Arial" pitchFamily="34" charset="0"/>
            </a:endParaRPr>
          </a:p>
        </p:txBody>
      </p:sp>
      <p:sp>
        <p:nvSpPr>
          <p:cNvPr id="76804" name="Rectangle 3"/>
          <p:cNvSpPr>
            <a:spLocks noChangeArrowheads="1"/>
          </p:cNvSpPr>
          <p:nvPr/>
        </p:nvSpPr>
        <p:spPr bwMode="auto">
          <a:xfrm>
            <a:off x="685800" y="61118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endParaRPr lang="en-US" sz="3200" b="1" noProof="1">
              <a:solidFill>
                <a:schemeClr val="tx2"/>
              </a:solidFill>
            </a:endParaRPr>
          </a:p>
        </p:txBody>
      </p:sp>
      <p:sp>
        <p:nvSpPr>
          <p:cNvPr id="76805" name="Rectangle 5"/>
          <p:cNvSpPr>
            <a:spLocks noChangeArrowheads="1"/>
          </p:cNvSpPr>
          <p:nvPr/>
        </p:nvSpPr>
        <p:spPr bwMode="auto">
          <a:xfrm>
            <a:off x="685800" y="1066800"/>
            <a:ext cx="25733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0" tIns="0" rIns="0" bIns="0">
            <a:spAutoFit/>
          </a:bodyPr>
          <a:lstStyle/>
          <a:p>
            <a:r>
              <a:rPr lang="en-US" dirty="0"/>
              <a:t>PROC SQL Output</a:t>
            </a:r>
          </a:p>
        </p:txBody>
      </p:sp>
      <p:sp>
        <p:nvSpPr>
          <p:cNvPr id="76806" name="Text Box 6"/>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76807" name="Text Box 8"/>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76808" name="Text Box 9"/>
          <p:cNvSpPr txBox="1">
            <a:spLocks noChangeArrowheads="1"/>
          </p:cNvSpPr>
          <p:nvPr/>
        </p:nvSpPr>
        <p:spPr bwMode="auto">
          <a:xfrm>
            <a:off x="711200" y="1494184"/>
            <a:ext cx="5943600" cy="1968500"/>
          </a:xfrm>
          <a:prstGeom prst="rect">
            <a:avLst/>
          </a:prstGeom>
          <a:solidFill>
            <a:srgbClr val="FFFFFF"/>
          </a:solidFill>
          <a:ln w="38100">
            <a:solidFill>
              <a:schemeClr val="tx2"/>
            </a:solidFill>
            <a:miter lim="800000"/>
            <a:headEnd type="none" w="sm" len="sm"/>
            <a:tailEnd type="none" w="sm" len="sm"/>
          </a:ln>
        </p:spPr>
        <p:txBody>
          <a:bodyPr lIns="50800" tIns="50800" r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b="1" dirty="0">
                <a:solidFill>
                  <a:srgbClr val="000000"/>
                </a:solidFill>
                <a:latin typeface="SAS Monospace" pitchFamily="49" charset="0"/>
              </a:rPr>
              <a:t>Department           Count</a:t>
            </a:r>
          </a:p>
          <a:p>
            <a:pPr algn="ctr"/>
            <a:r>
              <a:rPr lang="en-US" sz="2000" b="1" dirty="0">
                <a:solidFill>
                  <a:srgbClr val="000000"/>
                </a:solidFill>
                <a:latin typeface="SAS Monospace" pitchFamily="49" charset="0"/>
              </a:rPr>
              <a:t>ƒƒƒƒƒƒƒƒƒƒƒƒƒƒƒƒƒƒƒƒƒƒƒƒƒƒ</a:t>
            </a:r>
          </a:p>
          <a:p>
            <a:pPr algn="ctr"/>
            <a:r>
              <a:rPr lang="en-US" sz="2000" b="1" dirty="0">
                <a:solidFill>
                  <a:srgbClr val="000000"/>
                </a:solidFill>
                <a:latin typeface="SAS Monospace" pitchFamily="49" charset="0"/>
              </a:rPr>
              <a:t>Sales                  201</a:t>
            </a:r>
          </a:p>
          <a:p>
            <a:pPr algn="ctr"/>
            <a:r>
              <a:rPr lang="en-US" sz="2000" b="1" dirty="0">
                <a:solidFill>
                  <a:srgbClr val="000000"/>
                </a:solidFill>
                <a:latin typeface="SAS Monospace" pitchFamily="49" charset="0"/>
              </a:rPr>
              <a:t>Administration          34</a:t>
            </a:r>
          </a:p>
          <a:p>
            <a:pPr algn="ctr"/>
            <a:r>
              <a:rPr lang="en-US" sz="2000" b="1" dirty="0">
                <a:solidFill>
                  <a:srgbClr val="000000"/>
                </a:solidFill>
                <a:latin typeface="SAS Monospace" pitchFamily="49" charset="0"/>
              </a:rPr>
              <a:t>Stock &amp; Shipping        26</a:t>
            </a:r>
          </a:p>
          <a:p>
            <a:pPr algn="ctr"/>
            <a:r>
              <a:rPr lang="en-US" sz="2000" b="1" dirty="0">
                <a:solidFill>
                  <a:srgbClr val="000000"/>
                </a:solidFill>
                <a:latin typeface="SAS Monospace" pitchFamily="49" charset="0"/>
              </a:rPr>
              <a:t>IS                      25</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4"/>
          <p:cNvSpPr>
            <a:spLocks noGrp="1" noChangeArrowheads="1"/>
          </p:cNvSpPr>
          <p:nvPr>
            <p:ph type="title"/>
          </p:nvPr>
        </p:nvSpPr>
        <p:spPr/>
        <p:txBody>
          <a:bodyPr/>
          <a:lstStyle/>
          <a:p>
            <a:r>
              <a:rPr lang="en-US" dirty="0"/>
              <a:t>WHERE Clause versus HAVING Clause</a:t>
            </a:r>
          </a:p>
        </p:txBody>
      </p:sp>
      <p:sp>
        <p:nvSpPr>
          <p:cNvPr id="77827" name="Rectangle 5"/>
          <p:cNvSpPr>
            <a:spLocks noGrp="1" noChangeArrowheads="1"/>
          </p:cNvSpPr>
          <p:nvPr>
            <p:ph idx="1"/>
          </p:nvPr>
        </p:nvSpPr>
        <p:spPr/>
        <p:txBody>
          <a:bodyPr/>
          <a:lstStyle/>
          <a:p>
            <a:pPr lvl="1"/>
            <a:r>
              <a:rPr lang="en-US" dirty="0"/>
              <a:t>The WHERE clause is evaluated </a:t>
            </a:r>
            <a:r>
              <a:rPr lang="en-US" b="1" i="1" dirty="0"/>
              <a:t>before</a:t>
            </a:r>
            <a:r>
              <a:rPr lang="en-US" dirty="0"/>
              <a:t> a row </a:t>
            </a:r>
            <a:br>
              <a:rPr lang="en-US" dirty="0"/>
            </a:br>
            <a:r>
              <a:rPr lang="en-US" dirty="0"/>
              <a:t>is available for processing and determines which individual rows are available for grouping.</a:t>
            </a:r>
          </a:p>
          <a:p>
            <a:pPr lvl="1"/>
            <a:endParaRPr lang="en-US" dirty="0"/>
          </a:p>
          <a:p>
            <a:pPr lvl="1"/>
            <a:endParaRPr lang="en-US" dirty="0"/>
          </a:p>
          <a:p>
            <a:pPr lvl="1"/>
            <a:r>
              <a:rPr lang="en-US" dirty="0"/>
              <a:t>The HAVING clause is processed </a:t>
            </a:r>
            <a:r>
              <a:rPr lang="en-US" b="1" i="1" dirty="0"/>
              <a:t>after</a:t>
            </a:r>
            <a:r>
              <a:rPr lang="en-US" dirty="0"/>
              <a:t> the GROUP BY clause and determines which groups are displayed.</a:t>
            </a:r>
          </a:p>
          <a:p>
            <a:pPr lvl="1"/>
            <a:endParaRPr lang="en-US" dirty="0"/>
          </a:p>
          <a:p>
            <a:pPr lvl="1"/>
            <a:endParaRPr lang="en-US" dirty="0"/>
          </a:p>
        </p:txBody>
      </p:sp>
      <p:sp>
        <p:nvSpPr>
          <p:cNvPr id="76805" name="TextBox 1"/>
          <p:cNvSpPr txBox="1">
            <a:spLocks noChangeArrowheads="1"/>
          </p:cNvSpPr>
          <p:nvPr/>
        </p:nvSpPr>
        <p:spPr bwMode="auto">
          <a:xfrm>
            <a:off x="1386692" y="2320925"/>
            <a:ext cx="3398366" cy="548868"/>
          </a:xfrm>
          <a:prstGeom prst="rect">
            <a:avLst/>
          </a:prstGeom>
          <a:solidFill>
            <a:srgbClr val="CDD9EF"/>
          </a:solidFill>
          <a:ln w="19050" algn="ctr">
            <a:solidFill>
              <a:srgbClr val="000000"/>
            </a:solidFill>
            <a:round/>
            <a:headEnd/>
            <a:tailEnd/>
          </a:ln>
          <a:effectLst>
            <a:outerShdw blurRad="50800" dist="107763" dir="2700001" algn="ctr" rotWithShape="0">
              <a:srgbClr val="000000">
                <a:alpha val="40000"/>
              </a:srgbClr>
            </a:outerShdw>
          </a:effec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defRPr/>
            </a:pPr>
            <a:r>
              <a:rPr lang="en-US" b="1" dirty="0">
                <a:solidFill>
                  <a:srgbClr val="000000"/>
                </a:solidFill>
              </a:rPr>
              <a:t>WHERE</a:t>
            </a:r>
            <a:r>
              <a:rPr lang="en-US" dirty="0">
                <a:solidFill>
                  <a:srgbClr val="000000"/>
                </a:solidFill>
              </a:rPr>
              <a:t> </a:t>
            </a:r>
            <a:r>
              <a:rPr lang="en-US" i="1" dirty="0">
                <a:solidFill>
                  <a:srgbClr val="000000"/>
                </a:solidFill>
              </a:rPr>
              <a:t>sql-expression</a:t>
            </a:r>
          </a:p>
        </p:txBody>
      </p:sp>
      <p:sp>
        <p:nvSpPr>
          <p:cNvPr id="76806" name="TextBox 2"/>
          <p:cNvSpPr txBox="1">
            <a:spLocks noChangeArrowheads="1"/>
          </p:cNvSpPr>
          <p:nvPr/>
        </p:nvSpPr>
        <p:spPr bwMode="auto">
          <a:xfrm>
            <a:off x="1386692" y="4341813"/>
            <a:ext cx="3426836" cy="548868"/>
          </a:xfrm>
          <a:prstGeom prst="rect">
            <a:avLst/>
          </a:prstGeom>
          <a:solidFill>
            <a:srgbClr val="CDD9EF"/>
          </a:solidFill>
          <a:ln w="19050" algn="ctr">
            <a:solidFill>
              <a:srgbClr val="000000"/>
            </a:solidFill>
            <a:round/>
            <a:headEnd/>
            <a:tailEnd/>
          </a:ln>
          <a:effectLst>
            <a:outerShdw blurRad="50800" dist="107763" dir="2700001" algn="ctr" rotWithShape="0">
              <a:srgbClr val="000000">
                <a:alpha val="40000"/>
              </a:srgbClr>
            </a:outerShdw>
          </a:effec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defRPr/>
            </a:pPr>
            <a:r>
              <a:rPr lang="en-US" b="1" dirty="0">
                <a:solidFill>
                  <a:srgbClr val="000000"/>
                </a:solidFill>
              </a:rPr>
              <a:t>HAVING</a:t>
            </a:r>
            <a:r>
              <a:rPr lang="en-US" dirty="0">
                <a:solidFill>
                  <a:srgbClr val="000000"/>
                </a:solidFill>
              </a:rPr>
              <a:t> </a:t>
            </a:r>
            <a:r>
              <a:rPr lang="en-US" i="1" dirty="0">
                <a:solidFill>
                  <a:srgbClr val="000000"/>
                </a:solidFill>
              </a:rPr>
              <a:t>sql-expression</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t>3.07 Quiz</a:t>
            </a:r>
            <a:endParaRPr lang="en-US" dirty="0"/>
          </a:p>
        </p:txBody>
      </p:sp>
      <p:sp>
        <p:nvSpPr>
          <p:cNvPr id="78851" name="Rectangle 3"/>
          <p:cNvSpPr>
            <a:spLocks noGrp="1" noChangeArrowheads="1"/>
          </p:cNvSpPr>
          <p:nvPr>
            <p:ph idx="1"/>
          </p:nvPr>
        </p:nvSpPr>
        <p:spPr>
          <a:xfrm>
            <a:off x="685800" y="1071563"/>
            <a:ext cx="8135938" cy="5481637"/>
          </a:xfrm>
        </p:spPr>
        <p:txBody>
          <a:bodyPr/>
          <a:lstStyle/>
          <a:p>
            <a:pPr marL="0" indent="0">
              <a:spcBef>
                <a:spcPct val="0"/>
              </a:spcBef>
            </a:pPr>
            <a:r>
              <a:rPr lang="en-US" dirty="0"/>
              <a:t>Which syntax selects </a:t>
            </a:r>
            <a:r>
              <a:rPr lang="en-US" b="1" dirty="0"/>
              <a:t>Job_Title</a:t>
            </a:r>
            <a:r>
              <a:rPr lang="en-US" dirty="0"/>
              <a:t> values with a total </a:t>
            </a:r>
            <a:r>
              <a:rPr lang="en-US" b="1" dirty="0"/>
              <a:t>Bonus</a:t>
            </a:r>
            <a:r>
              <a:rPr lang="en-US" dirty="0"/>
              <a:t> value greater than $10,000?</a:t>
            </a:r>
          </a:p>
          <a:p>
            <a:pPr marL="0" indent="0"/>
            <a:r>
              <a:rPr lang="en-US" dirty="0"/>
              <a:t>1.</a:t>
            </a:r>
          </a:p>
          <a:p>
            <a:pPr marL="0" indent="0"/>
            <a:r>
              <a:rPr lang="en-US" dirty="0"/>
              <a:t> </a:t>
            </a:r>
          </a:p>
          <a:p>
            <a:pPr marL="0" indent="0"/>
            <a:endParaRPr lang="en-US" dirty="0"/>
          </a:p>
          <a:p>
            <a:pPr marL="0" indent="0"/>
            <a:endParaRPr lang="en-US" dirty="0"/>
          </a:p>
          <a:p>
            <a:pPr marL="0" indent="0"/>
            <a:r>
              <a:rPr lang="en-US" dirty="0"/>
              <a:t>2. </a:t>
            </a:r>
          </a:p>
          <a:p>
            <a:pPr marL="0" indent="0"/>
            <a:endParaRPr lang="en-US" dirty="0"/>
          </a:p>
          <a:p>
            <a:pPr marL="0" indent="0"/>
            <a:endParaRPr lang="en-US" dirty="0"/>
          </a:p>
          <a:p>
            <a:pPr marL="0" indent="0"/>
            <a:endParaRPr lang="en-US" dirty="0"/>
          </a:p>
          <a:p>
            <a:pPr marL="0" indent="0"/>
            <a:r>
              <a:rPr lang="en-US" dirty="0"/>
              <a:t>3. both of the above</a:t>
            </a:r>
          </a:p>
          <a:p>
            <a:pPr marL="0" indent="0">
              <a:spcBef>
                <a:spcPct val="0"/>
              </a:spcBef>
            </a:pPr>
            <a:r>
              <a:rPr lang="en-US" dirty="0"/>
              <a:t>4. neither of the above</a:t>
            </a:r>
          </a:p>
        </p:txBody>
      </p:sp>
      <p:sp>
        <p:nvSpPr>
          <p:cNvPr id="78853" name="Text Box 4"/>
          <p:cNvSpPr txBox="1">
            <a:spLocks noChangeArrowheads="1"/>
          </p:cNvSpPr>
          <p:nvPr/>
        </p:nvSpPr>
        <p:spPr bwMode="auto">
          <a:xfrm>
            <a:off x="2209800" y="38862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sp>
        <p:nvSpPr>
          <p:cNvPr id="78854" name="Text Box 5"/>
          <p:cNvSpPr txBox="1">
            <a:spLocks noChangeArrowheads="1"/>
          </p:cNvSpPr>
          <p:nvPr/>
        </p:nvSpPr>
        <p:spPr bwMode="auto">
          <a:xfrm>
            <a:off x="4343400" y="38862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sp>
        <p:nvSpPr>
          <p:cNvPr id="2" name="TextBox 1"/>
          <p:cNvSpPr txBox="1"/>
          <p:nvPr/>
        </p:nvSpPr>
        <p:spPr>
          <a:xfrm>
            <a:off x="1058333" y="3615267"/>
            <a:ext cx="7922040" cy="1449115"/>
          </a:xfrm>
          <a:prstGeom prst="rect">
            <a:avLst/>
          </a:prstGeom>
          <a:solidFill>
            <a:srgbClr val="FFFFFF"/>
          </a:solidFill>
          <a:ln w="38100" cmpd="sng">
            <a:solidFill>
              <a:schemeClr val="tx2"/>
            </a:solidFill>
          </a:ln>
        </p:spPr>
        <p:txBody>
          <a:bodyPr vert="horz" wrap="none" lIns="88900" tIns="88900" rIns="88900" bIns="88900" rtlCol="0">
            <a:spAutoFit/>
          </a:bodyPr>
          <a:lstStyle/>
          <a:p>
            <a:pPr marL="0" indent="0">
              <a:lnSpc>
                <a:spcPct val="85000"/>
              </a:lnSpc>
            </a:pPr>
            <a:r>
              <a:rPr lang="en-US" b="1" dirty="0">
                <a:latin typeface="Courier New"/>
                <a:cs typeface="Courier New" pitchFamily="49" charset="0"/>
              </a:rPr>
              <a:t>select Job_Title, sum(Salary*0.1) as Bonus</a:t>
            </a:r>
          </a:p>
          <a:p>
            <a:pPr marL="0" indent="0">
              <a:lnSpc>
                <a:spcPct val="85000"/>
              </a:lnSpc>
            </a:pPr>
            <a:r>
              <a:rPr lang="en-US" b="1" dirty="0">
                <a:latin typeface="Courier New"/>
                <a:cs typeface="Courier New" pitchFamily="49" charset="0"/>
              </a:rPr>
              <a:t>    from orion.employee_information</a:t>
            </a:r>
          </a:p>
          <a:p>
            <a:pPr marL="0" indent="0">
              <a:lnSpc>
                <a:spcPct val="85000"/>
              </a:lnSpc>
            </a:pPr>
            <a:r>
              <a:rPr lang="en-US" b="1" dirty="0">
                <a:latin typeface="Courier New"/>
                <a:cs typeface="Courier New" pitchFamily="49" charset="0"/>
              </a:rPr>
              <a:t>    where Bonus &gt; 10000</a:t>
            </a:r>
          </a:p>
          <a:p>
            <a:pPr marL="0" indent="0">
              <a:lnSpc>
                <a:spcPct val="85000"/>
              </a:lnSpc>
            </a:pPr>
            <a:r>
              <a:rPr lang="en-US" b="1" dirty="0">
                <a:latin typeface="Courier New"/>
                <a:cs typeface="Courier New" pitchFamily="49" charset="0"/>
              </a:rPr>
              <a:t>    group by Job_Title;</a:t>
            </a:r>
          </a:p>
        </p:txBody>
      </p:sp>
      <p:sp>
        <p:nvSpPr>
          <p:cNvPr id="3" name="TextBox 2"/>
          <p:cNvSpPr txBox="1"/>
          <p:nvPr/>
        </p:nvSpPr>
        <p:spPr>
          <a:xfrm>
            <a:off x="1058333" y="1905000"/>
            <a:ext cx="7922040" cy="1449115"/>
          </a:xfrm>
          <a:prstGeom prst="rect">
            <a:avLst/>
          </a:prstGeom>
          <a:solidFill>
            <a:srgbClr val="FFFFFF"/>
          </a:solidFill>
          <a:ln w="38100" cmpd="sng">
            <a:solidFill>
              <a:schemeClr val="tx2"/>
            </a:solidFill>
          </a:ln>
        </p:spPr>
        <p:txBody>
          <a:bodyPr vert="horz" wrap="none" lIns="88900" tIns="88900" rIns="88900" bIns="88900" rtlCol="0">
            <a:spAutoFit/>
          </a:bodyPr>
          <a:lstStyle/>
          <a:p>
            <a:pPr marL="0" indent="0">
              <a:lnSpc>
                <a:spcPct val="85000"/>
              </a:lnSpc>
            </a:pPr>
            <a:r>
              <a:rPr lang="en-US" b="1" dirty="0">
                <a:latin typeface="Courier New"/>
                <a:cs typeface="Courier New" pitchFamily="49" charset="0"/>
              </a:rPr>
              <a:t>select Job_Title, sum(Salary*0.1) as Bonus</a:t>
            </a:r>
          </a:p>
          <a:p>
            <a:pPr marL="0" indent="0">
              <a:lnSpc>
                <a:spcPct val="85000"/>
              </a:lnSpc>
            </a:pPr>
            <a:r>
              <a:rPr lang="en-US" b="1" dirty="0">
                <a:latin typeface="Courier New"/>
                <a:cs typeface="Courier New" pitchFamily="49" charset="0"/>
              </a:rPr>
              <a:t>    from orion.employee_information</a:t>
            </a:r>
          </a:p>
          <a:p>
            <a:pPr marL="0" indent="0">
              <a:lnSpc>
                <a:spcPct val="85000"/>
              </a:lnSpc>
            </a:pPr>
            <a:r>
              <a:rPr lang="en-US" b="1" dirty="0">
                <a:latin typeface="Courier New"/>
                <a:cs typeface="Courier New" pitchFamily="49" charset="0"/>
              </a:rPr>
              <a:t>    group by Job_Title</a:t>
            </a:r>
          </a:p>
          <a:p>
            <a:pPr marL="0" indent="0">
              <a:lnSpc>
                <a:spcPct val="85000"/>
              </a:lnSpc>
            </a:pPr>
            <a:r>
              <a:rPr lang="en-US" b="1" dirty="0">
                <a:latin typeface="Courier New"/>
                <a:cs typeface="Courier New" pitchFamily="49" charset="0"/>
              </a:rPr>
              <a:t>    having Bonus &gt; 10000</a:t>
            </a:r>
            <a:r>
              <a:rPr lang="en-US" b="1" dirty="0">
                <a:latin typeface="Courier New"/>
              </a:rPr>
              <a:t>;</a:t>
            </a:r>
          </a:p>
        </p:txBody>
      </p:sp>
    </p:spTree>
    <p:custDataLst>
      <p:tags r:id="rId1"/>
    </p:custData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t>3.07 Quiz </a:t>
            </a:r>
            <a:r>
              <a:rPr lang="en-US" dirty="0"/>
              <a:t>– Correct Answer</a:t>
            </a:r>
          </a:p>
        </p:txBody>
      </p:sp>
      <p:sp>
        <p:nvSpPr>
          <p:cNvPr id="78851" name="Rectangle 3"/>
          <p:cNvSpPr>
            <a:spLocks noGrp="1" noChangeArrowheads="1"/>
          </p:cNvSpPr>
          <p:nvPr>
            <p:ph idx="1"/>
          </p:nvPr>
        </p:nvSpPr>
        <p:spPr>
          <a:xfrm>
            <a:off x="685800" y="1071563"/>
            <a:ext cx="8135938" cy="5481637"/>
          </a:xfrm>
        </p:spPr>
        <p:txBody>
          <a:bodyPr/>
          <a:lstStyle/>
          <a:p>
            <a:pPr marL="0" indent="0">
              <a:spcBef>
                <a:spcPct val="0"/>
              </a:spcBef>
            </a:pPr>
            <a:r>
              <a:rPr lang="en-US" dirty="0"/>
              <a:t>Which syntax selects </a:t>
            </a:r>
            <a:r>
              <a:rPr lang="en-US" b="1" dirty="0"/>
              <a:t>Job_Title</a:t>
            </a:r>
            <a:r>
              <a:rPr lang="en-US" dirty="0"/>
              <a:t> values with a total </a:t>
            </a:r>
            <a:r>
              <a:rPr lang="en-US" b="1" dirty="0"/>
              <a:t>Bonus</a:t>
            </a:r>
            <a:r>
              <a:rPr lang="en-US" dirty="0"/>
              <a:t> value greater than $10,000?</a:t>
            </a:r>
          </a:p>
          <a:p>
            <a:pPr marL="0" indent="0"/>
            <a:r>
              <a:rPr lang="en-US" dirty="0"/>
              <a:t>1.</a:t>
            </a:r>
          </a:p>
          <a:p>
            <a:pPr marL="0" indent="0"/>
            <a:r>
              <a:rPr lang="en-US" dirty="0"/>
              <a:t> </a:t>
            </a:r>
          </a:p>
          <a:p>
            <a:pPr marL="0" indent="0"/>
            <a:endParaRPr lang="en-US" dirty="0"/>
          </a:p>
          <a:p>
            <a:pPr marL="0" indent="0"/>
            <a:endParaRPr lang="en-US" dirty="0"/>
          </a:p>
          <a:p>
            <a:pPr marL="0" indent="0"/>
            <a:r>
              <a:rPr lang="en-US" dirty="0"/>
              <a:t>2. </a:t>
            </a:r>
          </a:p>
          <a:p>
            <a:pPr marL="0" indent="0"/>
            <a:endParaRPr lang="en-US" dirty="0"/>
          </a:p>
          <a:p>
            <a:pPr marL="0" indent="0"/>
            <a:endParaRPr lang="en-US" dirty="0"/>
          </a:p>
          <a:p>
            <a:pPr marL="0" indent="0"/>
            <a:endParaRPr lang="en-US" dirty="0"/>
          </a:p>
          <a:p>
            <a:pPr marL="0" indent="0"/>
            <a:r>
              <a:rPr lang="en-US" dirty="0"/>
              <a:t>3. both of the above</a:t>
            </a:r>
          </a:p>
          <a:p>
            <a:pPr marL="0" indent="0">
              <a:spcBef>
                <a:spcPct val="0"/>
              </a:spcBef>
            </a:pPr>
            <a:r>
              <a:rPr lang="en-US" dirty="0"/>
              <a:t>4. neither of the above</a:t>
            </a:r>
          </a:p>
        </p:txBody>
      </p:sp>
      <p:sp>
        <p:nvSpPr>
          <p:cNvPr id="78853" name="Text Box 4"/>
          <p:cNvSpPr txBox="1">
            <a:spLocks noChangeArrowheads="1"/>
          </p:cNvSpPr>
          <p:nvPr/>
        </p:nvSpPr>
        <p:spPr bwMode="auto">
          <a:xfrm>
            <a:off x="2209800" y="38862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sp>
        <p:nvSpPr>
          <p:cNvPr id="78854" name="Text Box 5"/>
          <p:cNvSpPr txBox="1">
            <a:spLocks noChangeArrowheads="1"/>
          </p:cNvSpPr>
          <p:nvPr/>
        </p:nvSpPr>
        <p:spPr bwMode="auto">
          <a:xfrm>
            <a:off x="4343400" y="38862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sp>
        <p:nvSpPr>
          <p:cNvPr id="2" name="TextBox 1"/>
          <p:cNvSpPr txBox="1"/>
          <p:nvPr/>
        </p:nvSpPr>
        <p:spPr>
          <a:xfrm>
            <a:off x="1058333" y="3615267"/>
            <a:ext cx="7922040" cy="1449115"/>
          </a:xfrm>
          <a:prstGeom prst="rect">
            <a:avLst/>
          </a:prstGeom>
          <a:solidFill>
            <a:srgbClr val="FFFFFF"/>
          </a:solidFill>
          <a:ln w="38100" cmpd="sng">
            <a:solidFill>
              <a:schemeClr val="tx2"/>
            </a:solidFill>
          </a:ln>
        </p:spPr>
        <p:txBody>
          <a:bodyPr vert="horz" wrap="none" lIns="88900" tIns="88900" rIns="88900" bIns="88900" rtlCol="0">
            <a:spAutoFit/>
          </a:bodyPr>
          <a:lstStyle/>
          <a:p>
            <a:pPr marL="0" indent="0">
              <a:lnSpc>
                <a:spcPct val="85000"/>
              </a:lnSpc>
            </a:pPr>
            <a:r>
              <a:rPr lang="en-US" b="1" dirty="0">
                <a:latin typeface="Courier New"/>
                <a:cs typeface="Courier New" pitchFamily="49" charset="0"/>
              </a:rPr>
              <a:t>select Job_Title, sum(Salary*0.1) as Bonus</a:t>
            </a:r>
          </a:p>
          <a:p>
            <a:pPr marL="0" indent="0">
              <a:lnSpc>
                <a:spcPct val="85000"/>
              </a:lnSpc>
            </a:pPr>
            <a:r>
              <a:rPr lang="en-US" b="1" dirty="0">
                <a:latin typeface="Courier New"/>
                <a:cs typeface="Courier New" pitchFamily="49" charset="0"/>
              </a:rPr>
              <a:t>    from orion.employee_information</a:t>
            </a:r>
          </a:p>
          <a:p>
            <a:pPr marL="0" indent="0">
              <a:lnSpc>
                <a:spcPct val="85000"/>
              </a:lnSpc>
            </a:pPr>
            <a:r>
              <a:rPr lang="en-US" b="1" dirty="0">
                <a:latin typeface="Courier New"/>
                <a:cs typeface="Courier New" pitchFamily="49" charset="0"/>
              </a:rPr>
              <a:t>    where Bonus &gt; 10000</a:t>
            </a:r>
          </a:p>
          <a:p>
            <a:pPr marL="0" indent="0">
              <a:lnSpc>
                <a:spcPct val="85000"/>
              </a:lnSpc>
            </a:pPr>
            <a:r>
              <a:rPr lang="en-US" b="1" dirty="0">
                <a:latin typeface="Courier New"/>
                <a:cs typeface="Courier New" pitchFamily="49" charset="0"/>
              </a:rPr>
              <a:t>    group by Job_Title;</a:t>
            </a:r>
          </a:p>
        </p:txBody>
      </p:sp>
      <p:sp>
        <p:nvSpPr>
          <p:cNvPr id="3" name="TextBox 2"/>
          <p:cNvSpPr txBox="1"/>
          <p:nvPr/>
        </p:nvSpPr>
        <p:spPr>
          <a:xfrm>
            <a:off x="1058333" y="1905000"/>
            <a:ext cx="7922040" cy="1449115"/>
          </a:xfrm>
          <a:prstGeom prst="rect">
            <a:avLst/>
          </a:prstGeom>
          <a:solidFill>
            <a:srgbClr val="FFFFFF"/>
          </a:solidFill>
          <a:ln w="38100" cmpd="sng">
            <a:solidFill>
              <a:schemeClr val="tx2"/>
            </a:solidFill>
          </a:ln>
        </p:spPr>
        <p:txBody>
          <a:bodyPr vert="horz" wrap="none" lIns="88900" tIns="88900" rIns="88900" bIns="88900" rtlCol="0">
            <a:spAutoFit/>
          </a:bodyPr>
          <a:lstStyle/>
          <a:p>
            <a:pPr marL="0" indent="0">
              <a:lnSpc>
                <a:spcPct val="85000"/>
              </a:lnSpc>
            </a:pPr>
            <a:r>
              <a:rPr lang="en-US" b="1" dirty="0">
                <a:latin typeface="Courier New"/>
                <a:cs typeface="Courier New" pitchFamily="49" charset="0"/>
              </a:rPr>
              <a:t>select Job_Title, sum(Salary*0.1) as Bonus</a:t>
            </a:r>
          </a:p>
          <a:p>
            <a:pPr marL="0" indent="0">
              <a:lnSpc>
                <a:spcPct val="85000"/>
              </a:lnSpc>
            </a:pPr>
            <a:r>
              <a:rPr lang="en-US" b="1" dirty="0">
                <a:latin typeface="Courier New"/>
                <a:cs typeface="Courier New" pitchFamily="49" charset="0"/>
              </a:rPr>
              <a:t>    from orion.employee_information</a:t>
            </a:r>
          </a:p>
          <a:p>
            <a:pPr marL="0" indent="0">
              <a:lnSpc>
                <a:spcPct val="85000"/>
              </a:lnSpc>
            </a:pPr>
            <a:r>
              <a:rPr lang="en-US" b="1" dirty="0">
                <a:latin typeface="Courier New"/>
                <a:cs typeface="Courier New" pitchFamily="49" charset="0"/>
              </a:rPr>
              <a:t>    group by Job_Title</a:t>
            </a:r>
          </a:p>
          <a:p>
            <a:pPr marL="0" indent="0">
              <a:lnSpc>
                <a:spcPct val="85000"/>
              </a:lnSpc>
            </a:pPr>
            <a:r>
              <a:rPr lang="en-US" b="1" dirty="0">
                <a:latin typeface="Courier New"/>
                <a:cs typeface="Courier New" pitchFamily="49" charset="0"/>
              </a:rPr>
              <a:t>    having Bonus &gt; 10000</a:t>
            </a:r>
            <a:r>
              <a:rPr lang="en-US" b="1" dirty="0">
                <a:latin typeface="Courier New"/>
              </a:rPr>
              <a:t>;</a:t>
            </a:r>
          </a:p>
        </p:txBody>
      </p:sp>
      <p:sp>
        <p:nvSpPr>
          <p:cNvPr id="9" name="Oval 8"/>
          <p:cNvSpPr/>
          <p:nvPr/>
        </p:nvSpPr>
        <p:spPr bwMode="auto">
          <a:xfrm>
            <a:off x="536575" y="1820266"/>
            <a:ext cx="476250" cy="476250"/>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txBody>
          <a:bodyPr wrap="none" lIns="88900" tIns="88900" rIns="88900" bIns="88900" anchor="ctr"/>
          <a:lstStyle/>
          <a:p>
            <a:pPr>
              <a:defRPr/>
            </a:pPr>
            <a:r>
              <a:rPr lang="en-US" sz="2000" dirty="0">
                <a:solidFill>
                  <a:srgbClr val="000000"/>
                </a:solidFill>
                <a:latin typeface="Arial"/>
              </a:rPr>
              <a:t> </a:t>
            </a:r>
          </a:p>
        </p:txBody>
      </p:sp>
    </p:spTree>
    <p:custDataLst>
      <p:tags r:id="rId1"/>
    </p:custDataLst>
    <p:extLst>
      <p:ext uri="{BB962C8B-B14F-4D97-AF65-F5344CB8AC3E}">
        <p14:creationId xmlns:p14="http://schemas.microsoft.com/office/powerpoint/2010/main" val="8291324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Ordering Rows</a:t>
            </a:r>
          </a:p>
        </p:txBody>
      </p:sp>
      <p:sp>
        <p:nvSpPr>
          <p:cNvPr id="11267" name="Rectangle 3"/>
          <p:cNvSpPr>
            <a:spLocks noGrp="1" noChangeArrowheads="1"/>
          </p:cNvSpPr>
          <p:nvPr>
            <p:ph idx="1"/>
          </p:nvPr>
        </p:nvSpPr>
        <p:spPr/>
        <p:txBody>
          <a:bodyPr/>
          <a:lstStyle/>
          <a:p>
            <a:r>
              <a:rPr lang="en-US" dirty="0"/>
              <a:t>In an ORDER BY clause, </a:t>
            </a:r>
            <a:r>
              <a:rPr lang="en-US" i="1" dirty="0"/>
              <a:t>order-by-item</a:t>
            </a:r>
            <a:r>
              <a:rPr lang="en-US" dirty="0"/>
              <a:t> is one </a:t>
            </a:r>
            <a:br>
              <a:rPr lang="en-US" dirty="0"/>
            </a:br>
            <a:r>
              <a:rPr lang="en-US" dirty="0"/>
              <a:t>of the following:</a:t>
            </a:r>
          </a:p>
          <a:p>
            <a:endParaRPr lang="en-US" dirty="0"/>
          </a:p>
          <a:p>
            <a:pPr lvl="1"/>
            <a:endParaRPr lang="en-US" dirty="0"/>
          </a:p>
          <a:p>
            <a:pPr lvl="1"/>
            <a:endParaRPr lang="en-US" dirty="0"/>
          </a:p>
          <a:p>
            <a:pPr lvl="1"/>
            <a:r>
              <a:rPr lang="en-US" dirty="0"/>
              <a:t>a column name from any table in the FROM clause, even if the column is not in the SELECT clause</a:t>
            </a:r>
          </a:p>
          <a:p>
            <a:pPr lvl="1"/>
            <a:r>
              <a:rPr lang="en-US" dirty="0"/>
              <a:t>a column alias </a:t>
            </a:r>
          </a:p>
          <a:p>
            <a:pPr lvl="1"/>
            <a:r>
              <a:rPr lang="en-US" dirty="0"/>
              <a:t>an integer representing the position of an item </a:t>
            </a:r>
            <a:br>
              <a:rPr lang="en-US" dirty="0"/>
            </a:br>
            <a:r>
              <a:rPr lang="en-US" dirty="0"/>
              <a:t>in the SELECT clause</a:t>
            </a:r>
          </a:p>
          <a:p>
            <a:pPr lvl="1"/>
            <a:r>
              <a:rPr lang="en-US" dirty="0"/>
              <a:t>an sql-expression</a:t>
            </a:r>
          </a:p>
          <a:p>
            <a:r>
              <a:rPr lang="en-US" dirty="0"/>
              <a:t>If more than one </a:t>
            </a:r>
            <a:r>
              <a:rPr lang="en-US" i="1" dirty="0"/>
              <a:t>order-by-item</a:t>
            </a:r>
            <a:r>
              <a:rPr lang="en-US" dirty="0"/>
              <a:t> is specified, then the first one determines the major sort order.</a:t>
            </a:r>
          </a:p>
        </p:txBody>
      </p:sp>
      <p:sp>
        <p:nvSpPr>
          <p:cNvPr id="6" name="TextBox 2"/>
          <p:cNvSpPr txBox="1">
            <a:spLocks noChangeArrowheads="1"/>
          </p:cNvSpPr>
          <p:nvPr/>
        </p:nvSpPr>
        <p:spPr bwMode="auto">
          <a:xfrm>
            <a:off x="1388755" y="1921339"/>
            <a:ext cx="6554788" cy="918200"/>
          </a:xfrm>
          <a:prstGeom prst="rect">
            <a:avLst/>
          </a:prstGeom>
          <a:solidFill>
            <a:srgbClr val="CDD9EF"/>
          </a:solidFill>
          <a:ln w="19050" algn="ctr">
            <a:solidFill>
              <a:srgbClr val="000000"/>
            </a:solidFill>
            <a:round/>
            <a:headEnd/>
            <a:tailEnd/>
          </a:ln>
          <a:effectLst>
            <a:outerShdw blurRad="50800" dist="107763" dir="2700001" algn="ctr" rotWithShape="0">
              <a:srgbClr val="000000">
                <a:alpha val="40000"/>
              </a:srgbClr>
            </a:outerShdw>
          </a:effectLst>
        </p:spPr>
        <p:txBody>
          <a:bodyPr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defRPr/>
            </a:pPr>
            <a:r>
              <a:rPr lang="en-US" b="1" dirty="0">
                <a:solidFill>
                  <a:srgbClr val="000000"/>
                </a:solidFill>
              </a:rPr>
              <a:t>ORDER BY </a:t>
            </a:r>
            <a:r>
              <a:rPr lang="en-US" i="1" dirty="0">
                <a:solidFill>
                  <a:srgbClr val="000000"/>
                </a:solidFill>
              </a:rPr>
              <a:t>order-by-item </a:t>
            </a:r>
            <a:r>
              <a:rPr lang="en-US" dirty="0">
                <a:solidFill>
                  <a:srgbClr val="000000"/>
                </a:solidFill>
              </a:rPr>
              <a:t>&lt;</a:t>
            </a:r>
            <a:r>
              <a:rPr lang="en-US" b="1" dirty="0">
                <a:solidFill>
                  <a:srgbClr val="000000"/>
                </a:solidFill>
              </a:rPr>
              <a:t>DESC</a:t>
            </a:r>
            <a:r>
              <a:rPr lang="en-US" dirty="0">
                <a:solidFill>
                  <a:srgbClr val="000000"/>
                </a:solidFill>
              </a:rPr>
              <a:t>&gt;</a:t>
            </a:r>
          </a:p>
          <a:p>
            <a:pPr>
              <a:defRPr/>
            </a:pPr>
            <a:r>
              <a:rPr lang="en-US" dirty="0">
                <a:solidFill>
                  <a:srgbClr val="000000"/>
                </a:solidFill>
              </a:rPr>
              <a:t>                     &lt;,…</a:t>
            </a:r>
            <a:r>
              <a:rPr lang="en-US" i="1" dirty="0">
                <a:solidFill>
                  <a:srgbClr val="000000"/>
                </a:solidFill>
              </a:rPr>
              <a:t>order-by-item</a:t>
            </a:r>
            <a:r>
              <a:rPr lang="en-US" dirty="0">
                <a:solidFill>
                  <a:srgbClr val="000000"/>
                </a:solidFill>
              </a:rPr>
              <a:t> &lt;</a:t>
            </a:r>
            <a:r>
              <a:rPr lang="en-US" b="1" dirty="0">
                <a:solidFill>
                  <a:srgbClr val="000000"/>
                </a:solidFill>
              </a:rPr>
              <a:t>DESC</a:t>
            </a:r>
            <a:r>
              <a:rPr lang="en-US" dirty="0">
                <a:solidFill>
                  <a:srgbClr val="000000"/>
                </a:solidFill>
              </a:rPr>
              <a:t>&gt;&gt;</a:t>
            </a:r>
          </a:p>
        </p:txBody>
      </p:sp>
    </p:spTree>
    <p:extLst>
      <p:ext uri="{BB962C8B-B14F-4D97-AF65-F5344CB8AC3E}">
        <p14:creationId xmlns:p14="http://schemas.microsoft.com/office/powerpoint/2010/main" val="136053625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ashq\root\dept\PSD\GRAPHICS\Illustrations\Backgrounds\soft_blue_ova_horizl_smb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334" y="2616192"/>
            <a:ext cx="8458200" cy="3839675"/>
          </a:xfrm>
          <a:prstGeom prst="rect">
            <a:avLst/>
          </a:prstGeom>
          <a:noFill/>
          <a:extLst>
            <a:ext uri="{909E8E84-426E-40DD-AFC4-6F175D3DCCD1}">
              <a14:hiddenFill xmlns:a14="http://schemas.microsoft.com/office/drawing/2010/main">
                <a:solidFill>
                  <a:srgbClr val="FFFFFF"/>
                </a:solidFill>
              </a14:hiddenFill>
            </a:ext>
          </a:extLst>
        </p:spPr>
      </p:pic>
      <p:sp>
        <p:nvSpPr>
          <p:cNvPr id="80898" name="Rectangle 37"/>
          <p:cNvSpPr>
            <a:spLocks noGrp="1" noChangeArrowheads="1"/>
          </p:cNvSpPr>
          <p:nvPr>
            <p:ph type="title"/>
          </p:nvPr>
        </p:nvSpPr>
        <p:spPr/>
        <p:txBody>
          <a:bodyPr/>
          <a:lstStyle/>
          <a:p>
            <a:r>
              <a:rPr lang="en-US" dirty="0"/>
              <a:t>Business Scenario</a:t>
            </a:r>
          </a:p>
        </p:txBody>
      </p:sp>
      <p:sp>
        <p:nvSpPr>
          <p:cNvPr id="80899" name="Content Placeholder 7"/>
          <p:cNvSpPr>
            <a:spLocks noGrp="1"/>
          </p:cNvSpPr>
          <p:nvPr>
            <p:ph idx="1"/>
          </p:nvPr>
        </p:nvSpPr>
        <p:spPr>
          <a:xfrm>
            <a:off x="685800" y="1074738"/>
            <a:ext cx="8077200" cy="4264025"/>
          </a:xfrm>
        </p:spPr>
        <p:txBody>
          <a:bodyPr/>
          <a:lstStyle/>
          <a:p>
            <a:pPr marL="0" indent="0"/>
            <a:r>
              <a:rPr lang="en-US" dirty="0"/>
              <a:t>Create a report that lists the following for each department:</a:t>
            </a:r>
          </a:p>
          <a:p>
            <a:pPr lvl="1"/>
            <a:r>
              <a:rPr lang="en-US" dirty="0"/>
              <a:t>total number of managers </a:t>
            </a:r>
          </a:p>
          <a:p>
            <a:pPr lvl="1"/>
            <a:r>
              <a:rPr lang="en-US" dirty="0"/>
              <a:t>total number of non-manager employees</a:t>
            </a:r>
          </a:p>
          <a:p>
            <a:pPr lvl="1"/>
            <a:r>
              <a:rPr lang="en-US" dirty="0"/>
              <a:t>manager-to-employee (M/E) ratio</a:t>
            </a:r>
          </a:p>
          <a:p>
            <a:pPr marL="0" indent="0"/>
            <a:endParaRPr lang="en-US" dirty="0"/>
          </a:p>
          <a:p>
            <a:pPr marL="0" indent="0"/>
            <a:r>
              <a:rPr lang="en-US" dirty="0"/>
              <a:t>Below is a rough sketch of the desired report. </a:t>
            </a:r>
          </a:p>
          <a:p>
            <a:pPr marL="0" indent="0"/>
            <a:endParaRPr lang="en-US" dirty="0"/>
          </a:p>
        </p:txBody>
      </p:sp>
      <p:sp>
        <p:nvSpPr>
          <p:cNvPr id="80901" name="Rectangle 4"/>
          <p:cNvSpPr>
            <a:spLocks noChangeArrowheads="1"/>
          </p:cNvSpPr>
          <p:nvPr/>
        </p:nvSpPr>
        <p:spPr bwMode="auto">
          <a:xfrm>
            <a:off x="381000" y="1143000"/>
            <a:ext cx="8382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med" len="lg"/>
                <a:tailEnd type="none" w="med" len="lg"/>
              </a14:hiddenLine>
            </a:ext>
          </a:extLst>
        </p:spPr>
        <p:txBody>
          <a:bodyPr lIns="0" tIns="0" rIns="0" bIns="0"/>
          <a:lstStyle/>
          <a:p>
            <a:pPr>
              <a:spcBef>
                <a:spcPct val="30000"/>
              </a:spcBef>
              <a:tabLst>
                <a:tab pos="1428750" algn="l"/>
              </a:tabLst>
            </a:pPr>
            <a:endParaRPr lang="en-US" noProof="1"/>
          </a:p>
        </p:txBody>
      </p:sp>
      <p:sp>
        <p:nvSpPr>
          <p:cNvPr id="80902" name="Rectangle 39"/>
          <p:cNvSpPr>
            <a:spLocks noChangeArrowheads="1"/>
          </p:cNvSpPr>
          <p:nvPr/>
        </p:nvSpPr>
        <p:spPr bwMode="auto">
          <a:xfrm>
            <a:off x="696913" y="3656506"/>
            <a:ext cx="7239000" cy="1600200"/>
          </a:xfrm>
          <a:prstGeom prst="rect">
            <a:avLst/>
          </a:prstGeom>
          <a:solidFill>
            <a:srgbClr val="FFFFFF"/>
          </a:solidFill>
          <a:ln w="38100">
            <a:solidFill>
              <a:srgbClr val="000000"/>
            </a:solidFill>
            <a:miter lim="800000"/>
            <a:headEnd type="none" w="med" len="lg"/>
            <a:tailEnd type="none" w="med" len="lg"/>
          </a:ln>
        </p:spPr>
        <p:txBody>
          <a:bodyPr wrap="none" lIns="88900" tIns="88900" rIns="88900" bIns="88900" anchor="ctr"/>
          <a:lstStyle/>
          <a:p>
            <a:endParaRPr lang="en-US" dirty="0"/>
          </a:p>
        </p:txBody>
      </p:sp>
      <p:graphicFrame>
        <p:nvGraphicFramePr>
          <p:cNvPr id="16" name="Group 89"/>
          <p:cNvGraphicFramePr>
            <a:graphicFrameLocks/>
          </p:cNvGraphicFramePr>
          <p:nvPr>
            <p:extLst>
              <p:ext uri="{D42A27DB-BD31-4B8C-83A1-F6EECF244321}">
                <p14:modId xmlns:p14="http://schemas.microsoft.com/office/powerpoint/2010/main" val="3965823909"/>
              </p:ext>
            </p:extLst>
          </p:nvPr>
        </p:nvGraphicFramePr>
        <p:xfrm>
          <a:off x="819150" y="3694606"/>
          <a:ext cx="7010400" cy="1631950"/>
        </p:xfrm>
        <a:graphic>
          <a:graphicData uri="http://schemas.openxmlformats.org/drawingml/2006/table">
            <a:tbl>
              <a:tblPr/>
              <a:tblGrid>
                <a:gridCol w="2128838">
                  <a:extLst>
                    <a:ext uri="{9D8B030D-6E8A-4147-A177-3AD203B41FA5}">
                      <a16:colId xmlns:a16="http://schemas.microsoft.com/office/drawing/2014/main" xmlns="" val="20000"/>
                    </a:ext>
                  </a:extLst>
                </a:gridCol>
                <a:gridCol w="1457325">
                  <a:extLst>
                    <a:ext uri="{9D8B030D-6E8A-4147-A177-3AD203B41FA5}">
                      <a16:colId xmlns:a16="http://schemas.microsoft.com/office/drawing/2014/main" xmlns="" val="20001"/>
                    </a:ext>
                  </a:extLst>
                </a:gridCol>
                <a:gridCol w="1547812">
                  <a:extLst>
                    <a:ext uri="{9D8B030D-6E8A-4147-A177-3AD203B41FA5}">
                      <a16:colId xmlns:a16="http://schemas.microsoft.com/office/drawing/2014/main" xmlns="" val="20002"/>
                    </a:ext>
                  </a:extLst>
                </a:gridCol>
                <a:gridCol w="1876425">
                  <a:extLst>
                    <a:ext uri="{9D8B030D-6E8A-4147-A177-3AD203B41FA5}">
                      <a16:colId xmlns:a16="http://schemas.microsoft.com/office/drawing/2014/main" xmlns="" val="20003"/>
                    </a:ext>
                  </a:extLst>
                </a:gridCol>
              </a:tblGrid>
              <a:tr h="7270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pitchFamily="66" charset="0"/>
                          <a:cs typeface="Times New Roman" pitchFamily="18" charset="0"/>
                        </a:rPr>
                        <a:t/>
                      </a:r>
                      <a:br>
                        <a:rPr kumimoji="0" lang="en-US" sz="2000" b="0" i="0" u="none" strike="noStrike" cap="none" normalizeH="0" baseline="0" dirty="0">
                          <a:ln>
                            <a:noFill/>
                          </a:ln>
                          <a:solidFill>
                            <a:schemeClr val="tx1"/>
                          </a:solidFill>
                          <a:effectLst/>
                          <a:latin typeface="Comic Sans MS" pitchFamily="66" charset="0"/>
                          <a:cs typeface="Times New Roman" pitchFamily="18" charset="0"/>
                        </a:rPr>
                      </a:br>
                      <a:r>
                        <a:rPr kumimoji="0" lang="en-US" sz="2000" b="0" i="0" u="none" strike="noStrike" cap="none" normalizeH="0" baseline="0" dirty="0">
                          <a:ln>
                            <a:noFill/>
                          </a:ln>
                          <a:solidFill>
                            <a:schemeClr val="tx1"/>
                          </a:solidFill>
                          <a:effectLst/>
                          <a:latin typeface="Comic Sans MS" pitchFamily="66" charset="0"/>
                          <a:cs typeface="Times New Roman" pitchFamily="18" charset="0"/>
                        </a:rPr>
                        <a:t>Department </a:t>
                      </a:r>
                      <a:endParaRPr kumimoji="0" lang="en-US" sz="1800" b="0" i="0" u="none" strike="noStrike" cap="none" normalizeH="0" baseline="0" dirty="0">
                        <a:ln>
                          <a:noFill/>
                        </a:ln>
                        <a:solidFill>
                          <a:schemeClr val="tx1"/>
                        </a:solidFill>
                        <a:effectLst/>
                        <a:latin typeface="Comic Sans MS" pitchFamily="66" charset="0"/>
                      </a:endParaRPr>
                    </a:p>
                  </a:txBody>
                  <a:tcPr marL="0" marR="0" marT="0" marB="0" horzOverflow="overflow">
                    <a:lnL cap="flat">
                      <a:noFill/>
                    </a:lnL>
                    <a:lnR>
                      <a:noFill/>
                    </a:lnR>
                    <a:lnT cap="fla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pitchFamily="66" charset="0"/>
                          <a:cs typeface="Times New Roman" pitchFamily="18" charset="0"/>
                        </a:rPr>
                        <a:t/>
                      </a:r>
                      <a:br>
                        <a:rPr kumimoji="0" lang="en-US" sz="2000" b="0" i="0" u="none" strike="noStrike" cap="none" normalizeH="0" baseline="0" dirty="0">
                          <a:ln>
                            <a:noFill/>
                          </a:ln>
                          <a:solidFill>
                            <a:schemeClr val="tx1"/>
                          </a:solidFill>
                          <a:effectLst/>
                          <a:latin typeface="Comic Sans MS" pitchFamily="66" charset="0"/>
                          <a:cs typeface="Times New Roman" pitchFamily="18" charset="0"/>
                        </a:rPr>
                      </a:br>
                      <a:r>
                        <a:rPr kumimoji="0" lang="en-US" sz="2000" b="0" i="0" u="none" strike="noStrike" cap="none" normalizeH="0" baseline="0" dirty="0">
                          <a:ln>
                            <a:noFill/>
                          </a:ln>
                          <a:solidFill>
                            <a:schemeClr val="tx1"/>
                          </a:solidFill>
                          <a:effectLst/>
                          <a:latin typeface="Comic Sans MS" pitchFamily="66" charset="0"/>
                          <a:cs typeface="Times New Roman" pitchFamily="18" charset="0"/>
                        </a:rPr>
                        <a:t>Managers</a:t>
                      </a:r>
                      <a:endParaRPr kumimoji="0" lang="en-US" sz="1800" b="0" i="0" u="none" strike="noStrike" cap="none" normalizeH="0" baseline="0" dirty="0">
                        <a:ln>
                          <a:noFill/>
                        </a:ln>
                        <a:solidFill>
                          <a:schemeClr val="tx1"/>
                        </a:solidFill>
                        <a:effectLst/>
                        <a:latin typeface="Comic Sans MS" pitchFamily="66" charset="0"/>
                      </a:endParaRPr>
                    </a:p>
                  </a:txBody>
                  <a:tcPr marL="0" marR="0" marT="0" marB="0" horzOverflow="overflow">
                    <a:lnL>
                      <a:noFill/>
                    </a:lnL>
                    <a:lnR>
                      <a:noFill/>
                    </a:lnR>
                    <a:lnT cap="fla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pitchFamily="66" charset="0"/>
                          <a:cs typeface="Times New Roman" pitchFamily="18" charset="0"/>
                        </a:rPr>
                        <a:t/>
                      </a:r>
                      <a:br>
                        <a:rPr kumimoji="0" lang="en-US" sz="2000" b="0" i="0" u="none" strike="noStrike" cap="none" normalizeH="0" baseline="0" dirty="0">
                          <a:ln>
                            <a:noFill/>
                          </a:ln>
                          <a:solidFill>
                            <a:schemeClr val="tx1"/>
                          </a:solidFill>
                          <a:effectLst/>
                          <a:latin typeface="Comic Sans MS" pitchFamily="66" charset="0"/>
                          <a:cs typeface="Times New Roman" pitchFamily="18" charset="0"/>
                        </a:rPr>
                      </a:br>
                      <a:r>
                        <a:rPr kumimoji="0" lang="en-US" sz="2000" b="0" i="0" u="none" strike="noStrike" cap="none" normalizeH="0" baseline="0" dirty="0">
                          <a:ln>
                            <a:noFill/>
                          </a:ln>
                          <a:solidFill>
                            <a:schemeClr val="tx1"/>
                          </a:solidFill>
                          <a:effectLst/>
                          <a:latin typeface="Comic Sans MS" pitchFamily="66" charset="0"/>
                          <a:cs typeface="Times New Roman" pitchFamily="18" charset="0"/>
                        </a:rPr>
                        <a:t>Employees</a:t>
                      </a:r>
                      <a:endParaRPr kumimoji="0" lang="en-US" sz="1800" b="0" i="0" u="none" strike="noStrike" cap="none" normalizeH="0" baseline="0" dirty="0">
                        <a:ln>
                          <a:noFill/>
                        </a:ln>
                        <a:solidFill>
                          <a:schemeClr val="tx1"/>
                        </a:solidFill>
                        <a:effectLst/>
                        <a:latin typeface="Comic Sans MS" pitchFamily="66" charset="0"/>
                      </a:endParaRPr>
                    </a:p>
                  </a:txBody>
                  <a:tcPr marL="0" marR="0" marT="0" marB="0" horzOverflow="overflow">
                    <a:lnL>
                      <a:noFill/>
                    </a:lnL>
                    <a:lnR>
                      <a:noFill/>
                    </a:lnR>
                    <a:lnT cap="fla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pitchFamily="66" charset="0"/>
                          <a:cs typeface="Times New Roman" pitchFamily="18" charset="0"/>
                        </a:rPr>
                        <a:t>M/E </a:t>
                      </a:r>
                      <a:br>
                        <a:rPr kumimoji="0" lang="en-US" sz="2000" b="0" i="0" u="none" strike="noStrike" cap="none" normalizeH="0" baseline="0" dirty="0">
                          <a:ln>
                            <a:noFill/>
                          </a:ln>
                          <a:solidFill>
                            <a:schemeClr val="tx1"/>
                          </a:solidFill>
                          <a:effectLst/>
                          <a:latin typeface="Comic Sans MS" pitchFamily="66" charset="0"/>
                          <a:cs typeface="Times New Roman" pitchFamily="18" charset="0"/>
                        </a:rPr>
                      </a:br>
                      <a:r>
                        <a:rPr kumimoji="0" lang="en-US" sz="2000" b="0" i="0" u="none" strike="noStrike" cap="none" normalizeH="0" baseline="0" dirty="0">
                          <a:ln>
                            <a:noFill/>
                          </a:ln>
                          <a:solidFill>
                            <a:schemeClr val="tx1"/>
                          </a:solidFill>
                          <a:effectLst/>
                          <a:latin typeface="Comic Sans MS" pitchFamily="66" charset="0"/>
                          <a:cs typeface="Times New Roman" pitchFamily="18" charset="0"/>
                        </a:rPr>
                        <a:t>Ratio</a:t>
                      </a:r>
                      <a:endParaRPr kumimoji="0" lang="en-US" sz="1800" b="0" i="0" u="none" strike="noStrike" cap="none" normalizeH="0" baseline="0" dirty="0">
                        <a:ln>
                          <a:noFill/>
                        </a:ln>
                        <a:solidFill>
                          <a:schemeClr val="tx1"/>
                        </a:solidFill>
                        <a:effectLst/>
                        <a:latin typeface="Comic Sans MS" pitchFamily="66" charset="0"/>
                      </a:endParaRPr>
                    </a:p>
                  </a:txBody>
                  <a:tcPr marL="0" marR="0"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xmlns="" val="10000"/>
                  </a:ext>
                </a:extLst>
              </a:tr>
              <a:tr h="3810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pitchFamily="66" charset="0"/>
                          <a:cs typeface="Times New Roman" pitchFamily="18" charset="0"/>
                        </a:rPr>
                        <a:t>Accounts</a:t>
                      </a:r>
                      <a:endParaRPr kumimoji="0" lang="en-US" sz="1800" b="0" i="0" u="none" strike="noStrike" cap="none" normalizeH="0" baseline="0" dirty="0">
                        <a:ln>
                          <a:noFill/>
                        </a:ln>
                        <a:solidFill>
                          <a:schemeClr val="tx1"/>
                        </a:solidFill>
                        <a:effectLst/>
                        <a:latin typeface="Comic Sans MS" pitchFamily="66" charset="0"/>
                      </a:endParaRPr>
                    </a:p>
                  </a:txBody>
                  <a:tcPr marL="0" marR="0" marT="0" marB="0" horzOverflow="overflow">
                    <a:lnL cap="flat">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pitchFamily="66" charset="0"/>
                          <a:cs typeface="Times New Roman" pitchFamily="18" charset="0"/>
                        </a:rPr>
                        <a:t>1</a:t>
                      </a:r>
                      <a:endParaRPr kumimoji="0" lang="en-US" sz="1800" b="0" i="0" u="none" strike="noStrike" cap="none" normalizeH="0" baseline="0" dirty="0">
                        <a:ln>
                          <a:noFill/>
                        </a:ln>
                        <a:solidFill>
                          <a:schemeClr val="tx1"/>
                        </a:solidFill>
                        <a:effectLst/>
                        <a:latin typeface="Comic Sans MS" pitchFamily="66" charset="0"/>
                      </a:endParaRPr>
                    </a:p>
                  </a:txBody>
                  <a:tcPr marL="0" marR="0"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pitchFamily="66" charset="0"/>
                          <a:cs typeface="Times New Roman" pitchFamily="18" charset="0"/>
                        </a:rPr>
                        <a:t>5</a:t>
                      </a:r>
                      <a:endParaRPr kumimoji="0" lang="en-US" sz="1800" b="0" i="0" u="none" strike="noStrike" cap="none" normalizeH="0" baseline="0" dirty="0">
                        <a:ln>
                          <a:noFill/>
                        </a:ln>
                        <a:solidFill>
                          <a:schemeClr val="tx1"/>
                        </a:solidFill>
                        <a:effectLst/>
                        <a:latin typeface="Comic Sans MS" pitchFamily="66" charset="0"/>
                      </a:endParaRPr>
                    </a:p>
                  </a:txBody>
                  <a:tcPr marL="0" marR="0"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pitchFamily="66" charset="0"/>
                          <a:cs typeface="Times New Roman" pitchFamily="18" charset="0"/>
                        </a:rPr>
                        <a:t>20%</a:t>
                      </a:r>
                      <a:endParaRPr kumimoji="0" lang="en-US" sz="1800" b="0" i="0" u="none" strike="noStrike" cap="none" normalizeH="0" baseline="0" dirty="0">
                        <a:ln>
                          <a:noFill/>
                        </a:ln>
                        <a:solidFill>
                          <a:schemeClr val="tx1"/>
                        </a:solidFill>
                        <a:effectLst/>
                        <a:latin typeface="Comic Sans MS" pitchFamily="66" charset="0"/>
                      </a:endParaRPr>
                    </a:p>
                  </a:txBody>
                  <a:tcPr marL="0" marR="0" marT="0"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xmlns="" val="10001"/>
                  </a:ext>
                </a:extLst>
              </a:tr>
              <a:tr h="523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pitchFamily="66" charset="0"/>
                          <a:cs typeface="Times New Roman" pitchFamily="18" charset="0"/>
                        </a:rPr>
                        <a:t>Administration</a:t>
                      </a:r>
                      <a:endParaRPr kumimoji="0" lang="en-US" sz="1800" b="0" i="0" u="none" strike="noStrike" cap="none" normalizeH="0" baseline="0" dirty="0">
                        <a:ln>
                          <a:noFill/>
                        </a:ln>
                        <a:solidFill>
                          <a:schemeClr val="tx1"/>
                        </a:solidFill>
                        <a:effectLst/>
                        <a:latin typeface="Comic Sans MS" pitchFamily="66" charset="0"/>
                      </a:endParaRPr>
                    </a:p>
                  </a:txBody>
                  <a:tcPr marL="0" marR="0" marT="0" marB="0" horzOverflow="overflow">
                    <a:lnL cap="flat">
                      <a:noFill/>
                    </a:lnL>
                    <a:lnR>
                      <a:noFill/>
                    </a:lnR>
                    <a:ln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pitchFamily="66" charset="0"/>
                          <a:cs typeface="Times New Roman" pitchFamily="18" charset="0"/>
                        </a:rPr>
                        <a:t>2</a:t>
                      </a:r>
                      <a:endParaRPr kumimoji="0" lang="en-US" sz="1800" b="0" i="0" u="none" strike="noStrike" cap="none" normalizeH="0" baseline="0" dirty="0">
                        <a:ln>
                          <a:noFill/>
                        </a:ln>
                        <a:solidFill>
                          <a:schemeClr val="tx1"/>
                        </a:solidFill>
                        <a:effectLst/>
                        <a:latin typeface="Comic Sans MS" pitchFamily="66" charset="0"/>
                      </a:endParaRPr>
                    </a:p>
                  </a:txBody>
                  <a:tcPr marL="0" marR="0" marT="0" marB="0" horzOverflow="overflow">
                    <a:lnL>
                      <a:noFill/>
                    </a:lnL>
                    <a:lnR>
                      <a:noFill/>
                    </a:lnR>
                    <a:ln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pitchFamily="66" charset="0"/>
                          <a:cs typeface="Times New Roman" pitchFamily="18" charset="0"/>
                        </a:rPr>
                        <a:t>20</a:t>
                      </a:r>
                      <a:endParaRPr kumimoji="0" lang="en-US" sz="1800" b="0" i="0" u="none" strike="noStrike" cap="none" normalizeH="0" baseline="0" dirty="0">
                        <a:ln>
                          <a:noFill/>
                        </a:ln>
                        <a:solidFill>
                          <a:schemeClr val="tx1"/>
                        </a:solidFill>
                        <a:effectLst/>
                        <a:latin typeface="Comic Sans MS" pitchFamily="66" charset="0"/>
                      </a:endParaRPr>
                    </a:p>
                  </a:txBody>
                  <a:tcPr marL="0" marR="0" marT="0" marB="0" horzOverflow="overflow">
                    <a:lnL>
                      <a:noFill/>
                    </a:lnL>
                    <a:lnR>
                      <a:noFill/>
                    </a:lnR>
                    <a:lnT>
                      <a:noFill/>
                    </a:lnT>
                    <a:lnB cap="flat">
                      <a:noFill/>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mic Sans MS" pitchFamily="66" charset="0"/>
                          <a:cs typeface="Times New Roman" pitchFamily="18" charset="0"/>
                        </a:rPr>
                        <a:t>10%</a:t>
                      </a:r>
                      <a:endParaRPr kumimoji="0" lang="en-US" sz="1800" b="0" i="0" u="none" strike="noStrike" cap="none" normalizeH="0" baseline="0" dirty="0">
                        <a:ln>
                          <a:noFill/>
                        </a:ln>
                        <a:solidFill>
                          <a:schemeClr val="tx1"/>
                        </a:solidFill>
                        <a:effectLst/>
                        <a:latin typeface="Comic Sans MS" pitchFamily="66" charset="0"/>
                      </a:endParaRPr>
                    </a:p>
                  </a:txBody>
                  <a:tcPr marL="0" marR="0" marT="0" marB="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xmlns="" val="10002"/>
                  </a:ext>
                </a:extLst>
              </a:tr>
            </a:tbl>
          </a:graphicData>
        </a:graphic>
      </p:graphicFrame>
    </p:spTree>
    <p:custDataLst>
      <p:tags r:id="rId1"/>
    </p:custData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7"/>
          <p:cNvSpPr>
            <a:spLocks noGrp="1" noChangeArrowheads="1"/>
          </p:cNvSpPr>
          <p:nvPr>
            <p:ph type="title"/>
          </p:nvPr>
        </p:nvSpPr>
        <p:spPr/>
        <p:txBody>
          <a:bodyPr/>
          <a:lstStyle/>
          <a:p>
            <a:r>
              <a:rPr lang="en-US" dirty="0"/>
              <a:t>Business Data</a:t>
            </a:r>
          </a:p>
        </p:txBody>
      </p:sp>
      <p:sp>
        <p:nvSpPr>
          <p:cNvPr id="80899" name="Content Placeholder 7"/>
          <p:cNvSpPr>
            <a:spLocks noGrp="1"/>
          </p:cNvSpPr>
          <p:nvPr>
            <p:ph idx="1"/>
          </p:nvPr>
        </p:nvSpPr>
        <p:spPr>
          <a:xfrm>
            <a:off x="685800" y="1074738"/>
            <a:ext cx="8077200" cy="4264025"/>
          </a:xfrm>
        </p:spPr>
        <p:txBody>
          <a:bodyPr/>
          <a:lstStyle/>
          <a:p>
            <a:pPr marL="0" indent="0"/>
            <a:r>
              <a:rPr lang="en-US" dirty="0"/>
              <a:t>Determine whether an employee is a manager </a:t>
            </a:r>
            <a:br>
              <a:rPr lang="en-US" dirty="0"/>
            </a:br>
            <a:r>
              <a:rPr lang="en-US" dirty="0"/>
              <a:t>or a non-manager. </a:t>
            </a:r>
          </a:p>
          <a:p>
            <a:pPr marL="0" indent="0"/>
            <a:r>
              <a:rPr lang="en-US" dirty="0"/>
              <a:t>The </a:t>
            </a:r>
            <a:r>
              <a:rPr lang="en-US" b="1" dirty="0"/>
              <a:t>Job_Title</a:t>
            </a:r>
            <a:r>
              <a:rPr lang="en-US" dirty="0"/>
              <a:t> column contains the information about </a:t>
            </a:r>
            <a:br>
              <a:rPr lang="en-US" dirty="0"/>
            </a:br>
            <a:r>
              <a:rPr lang="en-US" dirty="0"/>
              <a:t>each employee.  </a:t>
            </a:r>
          </a:p>
          <a:p>
            <a:pPr marL="0" indent="0"/>
            <a:endParaRPr lang="en-US" dirty="0"/>
          </a:p>
        </p:txBody>
      </p:sp>
      <p:sp>
        <p:nvSpPr>
          <p:cNvPr id="10" name="Rectangle 9"/>
          <p:cNvSpPr>
            <a:spLocks noChangeArrowheads="1"/>
          </p:cNvSpPr>
          <p:nvPr/>
        </p:nvSpPr>
        <p:spPr bwMode="auto">
          <a:xfrm>
            <a:off x="685800" y="2775244"/>
            <a:ext cx="5097463" cy="1333500"/>
          </a:xfrm>
          <a:prstGeom prst="rect">
            <a:avLst/>
          </a:prstGeom>
          <a:solidFill>
            <a:srgbClr val="FFFFFF"/>
          </a:solidFill>
          <a:ln w="38100">
            <a:solidFill>
              <a:schemeClr val="tx2"/>
            </a:solidFill>
            <a:miter lim="800000"/>
            <a:headEnd type="none" w="med" len="lg"/>
            <a:tailEnd type="none" w="med" len="lg"/>
          </a:ln>
        </p:spPr>
        <p:txBody>
          <a:bodyPr lIns="88900" tIns="50800" rIns="88900" bIns="50800">
            <a:spAutoFit/>
          </a:bodyPr>
          <a:lstStyle/>
          <a:p>
            <a:r>
              <a:rPr lang="en-US" sz="1600" b="1" dirty="0">
                <a:solidFill>
                  <a:srgbClr val="000000"/>
                </a:solidFill>
                <a:latin typeface="SAS Monospace" pitchFamily="49" charset="0"/>
              </a:rPr>
              <a:t>Department        Job_Title                </a:t>
            </a:r>
          </a:p>
          <a:p>
            <a:r>
              <a:rPr lang="en-US" sz="1600" b="1" dirty="0">
                <a:solidFill>
                  <a:srgbClr val="000000"/>
                </a:solidFill>
                <a:latin typeface="SAS Monospace" pitchFamily="49" charset="0"/>
              </a:rPr>
              <a:t>ƒƒƒƒƒƒƒƒƒƒƒƒƒƒƒƒƒƒƒƒƒƒƒƒƒƒƒƒƒƒƒƒƒƒƒƒƒƒƒƒ</a:t>
            </a:r>
          </a:p>
          <a:p>
            <a:r>
              <a:rPr lang="en-US" sz="1600" b="1" dirty="0">
                <a:solidFill>
                  <a:srgbClr val="000000"/>
                </a:solidFill>
                <a:latin typeface="SAS Monospace" pitchFamily="49" charset="0"/>
              </a:rPr>
              <a:t>Administration    Administration Manager          </a:t>
            </a:r>
          </a:p>
          <a:p>
            <a:r>
              <a:rPr lang="en-US" sz="1600" b="1" dirty="0">
                <a:solidFill>
                  <a:srgbClr val="000000"/>
                </a:solidFill>
                <a:latin typeface="SAS Monospace" pitchFamily="49" charset="0"/>
              </a:rPr>
              <a:t>Administration    Secretary I                    </a:t>
            </a:r>
          </a:p>
          <a:p>
            <a:r>
              <a:rPr lang="en-US" sz="1600" b="1" dirty="0">
                <a:solidFill>
                  <a:srgbClr val="000000"/>
                </a:solidFill>
                <a:latin typeface="SAS Monospace" pitchFamily="49" charset="0"/>
              </a:rPr>
              <a:t>Administration    Office Assistant II            </a:t>
            </a:r>
          </a:p>
        </p:txBody>
      </p:sp>
    </p:spTree>
    <p:custDataLst>
      <p:tags r:id="rId1"/>
    </p:custDataLst>
    <p:extLst>
      <p:ext uri="{BB962C8B-B14F-4D97-AF65-F5344CB8AC3E}">
        <p14:creationId xmlns:p14="http://schemas.microsoft.com/office/powerpoint/2010/main" val="316736673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0"/>
          <p:cNvSpPr>
            <a:spLocks noGrp="1" noChangeArrowheads="1"/>
          </p:cNvSpPr>
          <p:nvPr>
            <p:ph type="title"/>
          </p:nvPr>
        </p:nvSpPr>
        <p:spPr/>
        <p:txBody>
          <a:bodyPr/>
          <a:lstStyle/>
          <a:p>
            <a:r>
              <a:rPr lang="en-US" dirty="0"/>
              <a:t>Counting Rows That Meet a Specified Criterion</a:t>
            </a:r>
          </a:p>
        </p:txBody>
      </p:sp>
      <p:sp>
        <p:nvSpPr>
          <p:cNvPr id="81923" name="Rectangle 31"/>
          <p:cNvSpPr>
            <a:spLocks noGrp="1" noChangeArrowheads="1"/>
          </p:cNvSpPr>
          <p:nvPr>
            <p:ph idx="1"/>
          </p:nvPr>
        </p:nvSpPr>
        <p:spPr/>
        <p:txBody>
          <a:bodyPr/>
          <a:lstStyle/>
          <a:p>
            <a:pPr marL="0" indent="0">
              <a:spcBef>
                <a:spcPct val="25000"/>
              </a:spcBef>
            </a:pPr>
            <a:r>
              <a:rPr lang="en-US" dirty="0"/>
              <a:t>How do you determine the rows that </a:t>
            </a:r>
            <a:r>
              <a:rPr lang="en-US" b="1" i="1" dirty="0"/>
              <a:t>do</a:t>
            </a:r>
            <a:r>
              <a:rPr lang="en-US" dirty="0"/>
              <a:t> have </a:t>
            </a:r>
            <a:r>
              <a:rPr lang="en-US" i="1" dirty="0"/>
              <a:t>Manager</a:t>
            </a:r>
            <a:r>
              <a:rPr lang="en-US" dirty="0"/>
              <a:t> </a:t>
            </a:r>
            <a:br>
              <a:rPr lang="en-US" dirty="0"/>
            </a:br>
            <a:r>
              <a:rPr lang="en-US" dirty="0"/>
              <a:t>in </a:t>
            </a:r>
            <a:r>
              <a:rPr lang="en-US" b="1" dirty="0"/>
              <a:t>Job_Title</a:t>
            </a:r>
            <a:r>
              <a:rPr lang="en-US" dirty="0"/>
              <a:t>, as well as rows that </a:t>
            </a:r>
            <a:r>
              <a:rPr lang="en-US" b="1" i="1" dirty="0"/>
              <a:t>do not</a:t>
            </a:r>
            <a:r>
              <a:rPr lang="en-US" dirty="0"/>
              <a:t>? You cannot use a WHERE clause to exclude either group.</a:t>
            </a:r>
          </a:p>
          <a:p>
            <a:pPr marL="0" indent="0">
              <a:spcBef>
                <a:spcPct val="25000"/>
              </a:spcBef>
            </a:pPr>
            <a:endParaRPr lang="en-US" dirty="0"/>
          </a:p>
          <a:p>
            <a:pPr marL="0" indent="0">
              <a:spcBef>
                <a:spcPct val="25000"/>
              </a:spcBef>
            </a:pPr>
            <a:endParaRPr lang="en-US" dirty="0"/>
          </a:p>
          <a:p>
            <a:pPr marL="0" indent="0">
              <a:spcBef>
                <a:spcPct val="25000"/>
              </a:spcBef>
            </a:pPr>
            <a:endParaRPr lang="en-US" dirty="0"/>
          </a:p>
          <a:p>
            <a:pPr marL="0" indent="0">
              <a:spcBef>
                <a:spcPct val="25000"/>
              </a:spcBef>
            </a:pPr>
            <a:r>
              <a:rPr lang="en-US" dirty="0"/>
              <a:t>Use the FIND function in a Boolean expression to identify rows that contain </a:t>
            </a:r>
            <a:r>
              <a:rPr lang="en-US" i="1" dirty="0"/>
              <a:t>Manager</a:t>
            </a:r>
            <a:r>
              <a:rPr lang="en-US" dirty="0"/>
              <a:t> in the </a:t>
            </a:r>
            <a:r>
              <a:rPr lang="en-US" b="1" dirty="0"/>
              <a:t>Job_Title</a:t>
            </a:r>
            <a:r>
              <a:rPr lang="en-US" dirty="0"/>
              <a:t> column.</a:t>
            </a:r>
          </a:p>
        </p:txBody>
      </p:sp>
      <p:sp>
        <p:nvSpPr>
          <p:cNvPr id="81925" name="Text Box 3"/>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sp>
        <p:nvSpPr>
          <p:cNvPr id="81926" name="Rectangle 28"/>
          <p:cNvSpPr>
            <a:spLocks noChangeArrowheads="1"/>
          </p:cNvSpPr>
          <p:nvPr/>
        </p:nvSpPr>
        <p:spPr bwMode="auto">
          <a:xfrm>
            <a:off x="685800" y="1071563"/>
            <a:ext cx="7848600" cy="304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25000"/>
              </a:spcBef>
              <a:buClr>
                <a:schemeClr val="tx1"/>
              </a:buClr>
              <a:buFont typeface="Monotype Sorts" pitchFamily="2" charset="2"/>
              <a:buNone/>
            </a:pPr>
            <a:endParaRPr lang="en-US" noProof="1"/>
          </a:p>
        </p:txBody>
      </p:sp>
      <p:sp>
        <p:nvSpPr>
          <p:cNvPr id="81927" name="Rectangle 9"/>
          <p:cNvSpPr>
            <a:spLocks noChangeArrowheads="1"/>
          </p:cNvSpPr>
          <p:nvPr/>
        </p:nvSpPr>
        <p:spPr bwMode="auto">
          <a:xfrm>
            <a:off x="685800" y="2387600"/>
            <a:ext cx="5097463" cy="1333500"/>
          </a:xfrm>
          <a:prstGeom prst="rect">
            <a:avLst/>
          </a:prstGeom>
          <a:solidFill>
            <a:srgbClr val="FFFFFF"/>
          </a:solidFill>
          <a:ln w="38100">
            <a:solidFill>
              <a:schemeClr val="tx2"/>
            </a:solidFill>
            <a:miter lim="800000"/>
            <a:headEnd type="none" w="med" len="lg"/>
            <a:tailEnd type="none" w="med" len="lg"/>
          </a:ln>
        </p:spPr>
        <p:txBody>
          <a:bodyPr lIns="88900" tIns="50800" rIns="88900" bIns="50800">
            <a:spAutoFit/>
          </a:bodyPr>
          <a:lstStyle/>
          <a:p>
            <a:r>
              <a:rPr lang="en-US" sz="1600" b="1" dirty="0">
                <a:solidFill>
                  <a:srgbClr val="000000"/>
                </a:solidFill>
                <a:latin typeface="SAS Monospace" pitchFamily="49" charset="0"/>
              </a:rPr>
              <a:t>Department        Job_Title                </a:t>
            </a:r>
          </a:p>
          <a:p>
            <a:r>
              <a:rPr lang="en-US" sz="1600" b="1" dirty="0">
                <a:solidFill>
                  <a:srgbClr val="000000"/>
                </a:solidFill>
                <a:latin typeface="SAS Monospace" pitchFamily="49" charset="0"/>
              </a:rPr>
              <a:t>ƒƒƒƒƒƒƒƒƒƒƒƒƒƒƒƒƒƒƒƒƒƒƒƒƒƒƒƒƒƒƒƒƒƒƒƒƒƒƒƒ</a:t>
            </a:r>
          </a:p>
          <a:p>
            <a:r>
              <a:rPr lang="en-US" sz="1600" b="1" dirty="0">
                <a:solidFill>
                  <a:srgbClr val="000000"/>
                </a:solidFill>
                <a:latin typeface="SAS Monospace" pitchFamily="49" charset="0"/>
              </a:rPr>
              <a:t>Administration    Administration Manager          </a:t>
            </a:r>
          </a:p>
          <a:p>
            <a:r>
              <a:rPr lang="en-US" sz="1600" b="1" dirty="0">
                <a:solidFill>
                  <a:srgbClr val="000000"/>
                </a:solidFill>
                <a:latin typeface="SAS Monospace" pitchFamily="49" charset="0"/>
              </a:rPr>
              <a:t>Administration    Secretary I                    </a:t>
            </a:r>
          </a:p>
          <a:p>
            <a:r>
              <a:rPr lang="en-US" sz="1600" b="1" dirty="0">
                <a:solidFill>
                  <a:srgbClr val="000000"/>
                </a:solidFill>
                <a:latin typeface="SAS Monospace" pitchFamily="49" charset="0"/>
              </a:rPr>
              <a:t>Administration    Office Assistant II            </a:t>
            </a:r>
          </a:p>
        </p:txBody>
      </p:sp>
      <p:sp>
        <p:nvSpPr>
          <p:cNvPr id="81928" name="Rectangle 1"/>
          <p:cNvSpPr>
            <a:spLocks noChangeArrowheads="1"/>
          </p:cNvSpPr>
          <p:nvPr>
            <p:custDataLst>
              <p:tags r:id="rId2"/>
            </p:custDataLst>
          </p:nvPr>
        </p:nvSpPr>
        <p:spPr bwMode="auto">
          <a:xfrm>
            <a:off x="4730750" y="2908300"/>
            <a:ext cx="920750" cy="244475"/>
          </a:xfrm>
          <a:prstGeom prst="rect">
            <a:avLst/>
          </a:prstGeom>
          <a:solidFill>
            <a:srgbClr val="99CCFF">
              <a:alpha val="50195"/>
            </a:srgbClr>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88900" tIns="88900" rIns="88900" bIns="88900" anchor="ctr"/>
          <a:lstStyle/>
          <a:p>
            <a:pPr algn="ctr"/>
            <a:endParaRPr lang="en-US" dirty="0"/>
          </a:p>
        </p:txBody>
      </p:sp>
    </p:spTree>
    <p:custDataLst>
      <p:tags r:id="rId1"/>
    </p:custData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a:t>FIND Function</a:t>
            </a:r>
          </a:p>
        </p:txBody>
      </p:sp>
      <p:sp>
        <p:nvSpPr>
          <p:cNvPr id="83971" name="Rectangle 573"/>
          <p:cNvSpPr>
            <a:spLocks noGrp="1" noChangeArrowheads="1"/>
          </p:cNvSpPr>
          <p:nvPr>
            <p:ph idx="1"/>
          </p:nvPr>
        </p:nvSpPr>
        <p:spPr/>
        <p:txBody>
          <a:bodyPr/>
          <a:lstStyle/>
          <a:p>
            <a:pPr>
              <a:defRPr/>
            </a:pPr>
            <a:r>
              <a:rPr lang="en-US" dirty="0"/>
              <a:t>The </a:t>
            </a:r>
            <a:r>
              <a:rPr lang="en-US" i="1" dirty="0"/>
              <a:t>FIND</a:t>
            </a:r>
            <a:r>
              <a:rPr lang="en-US" dirty="0"/>
              <a:t> </a:t>
            </a:r>
            <a:r>
              <a:rPr lang="en-US" i="1" dirty="0"/>
              <a:t>function</a:t>
            </a:r>
            <a:r>
              <a:rPr lang="en-US" dirty="0"/>
              <a:t> returns the starting position of the first</a:t>
            </a:r>
            <a:br>
              <a:rPr lang="en-US" dirty="0"/>
            </a:br>
            <a:r>
              <a:rPr lang="en-US" dirty="0"/>
              <a:t>occurrence of a substring within a string (character value).</a:t>
            </a:r>
          </a:p>
          <a:p>
            <a:pPr marL="0" indent="0">
              <a:defRPr/>
            </a:pPr>
            <a:r>
              <a:rPr lang="en-US" dirty="0"/>
              <a:t>Find the starting position of the substring </a:t>
            </a:r>
            <a:r>
              <a:rPr lang="en-US" i="1" dirty="0">
                <a:cs typeface="Arial" pitchFamily="34" charset="0"/>
              </a:rPr>
              <a:t>Manager</a:t>
            </a:r>
            <a:r>
              <a:rPr lang="en-US" dirty="0"/>
              <a:t> in the character variable </a:t>
            </a:r>
            <a:r>
              <a:rPr lang="en-US" b="1" dirty="0">
                <a:cs typeface="Arial" pitchFamily="34" charset="0"/>
              </a:rPr>
              <a:t>Job_Title</a:t>
            </a:r>
            <a:r>
              <a:rPr lang="en-US" dirty="0"/>
              <a:t>.</a:t>
            </a:r>
            <a:endParaRPr lang="en-US" sz="2800" b="1" dirty="0"/>
          </a:p>
          <a:p>
            <a:pPr marL="1371600" indent="-1371600">
              <a:defRPr/>
            </a:pPr>
            <a:endParaRPr lang="en-US" sz="2800" b="1" dirty="0">
              <a:latin typeface="Courier New" pitchFamily="49" charset="0"/>
            </a:endParaRPr>
          </a:p>
          <a:p>
            <a:pPr marL="1371600" indent="-1371600">
              <a:defRPr/>
            </a:pPr>
            <a:endParaRPr lang="en-US" sz="2800" b="1" dirty="0">
              <a:latin typeface="Courier New" pitchFamily="49" charset="0"/>
            </a:endParaRPr>
          </a:p>
          <a:p>
            <a:pPr marL="1371600" indent="-1371600">
              <a:defRPr/>
            </a:pPr>
            <a:endParaRPr lang="en-US" sz="2800" b="1" dirty="0">
              <a:latin typeface="Courier New" pitchFamily="49" charset="0"/>
            </a:endParaRPr>
          </a:p>
          <a:p>
            <a:pPr marL="1371600" indent="-1371600">
              <a:defRPr/>
            </a:pPr>
            <a:endParaRPr lang="en-US" sz="2800" b="1" dirty="0">
              <a:latin typeface="Courier New" pitchFamily="49" charset="0"/>
            </a:endParaRPr>
          </a:p>
          <a:p>
            <a:pPr marL="1371600" indent="-1371600">
              <a:defRPr/>
            </a:pPr>
            <a:endParaRPr lang="en-US" dirty="0"/>
          </a:p>
          <a:p>
            <a:pPr marL="1371600" indent="-1371600">
              <a:defRPr/>
            </a:pPr>
            <a:r>
              <a:rPr lang="en-US" dirty="0"/>
              <a:t>The value returned by the FIND function is 16.</a:t>
            </a:r>
          </a:p>
        </p:txBody>
      </p:sp>
      <p:graphicFrame>
        <p:nvGraphicFramePr>
          <p:cNvPr id="197219" name="Group 611"/>
          <p:cNvGraphicFramePr>
            <a:graphicFrameLocks noGrp="1"/>
          </p:cNvGraphicFramePr>
          <p:nvPr>
            <p:extLst>
              <p:ext uri="{D42A27DB-BD31-4B8C-83A1-F6EECF244321}">
                <p14:modId xmlns:p14="http://schemas.microsoft.com/office/powerpoint/2010/main" val="2300796863"/>
              </p:ext>
            </p:extLst>
          </p:nvPr>
        </p:nvGraphicFramePr>
        <p:xfrm>
          <a:off x="703468" y="3804733"/>
          <a:ext cx="7937500" cy="1158368"/>
        </p:xfrm>
        <a:graphic>
          <a:graphicData uri="http://schemas.openxmlformats.org/drawingml/2006/table">
            <a:tbl>
              <a:tblPr/>
              <a:tblGrid>
                <a:gridCol w="317500">
                  <a:extLst>
                    <a:ext uri="{9D8B030D-6E8A-4147-A177-3AD203B41FA5}">
                      <a16:colId xmlns:a16="http://schemas.microsoft.com/office/drawing/2014/main" xmlns="" val="20000"/>
                    </a:ext>
                  </a:extLst>
                </a:gridCol>
                <a:gridCol w="317500">
                  <a:extLst>
                    <a:ext uri="{9D8B030D-6E8A-4147-A177-3AD203B41FA5}">
                      <a16:colId xmlns:a16="http://schemas.microsoft.com/office/drawing/2014/main" xmlns="" val="20001"/>
                    </a:ext>
                  </a:extLst>
                </a:gridCol>
                <a:gridCol w="349718">
                  <a:extLst>
                    <a:ext uri="{9D8B030D-6E8A-4147-A177-3AD203B41FA5}">
                      <a16:colId xmlns:a16="http://schemas.microsoft.com/office/drawing/2014/main" xmlns="" val="20002"/>
                    </a:ext>
                  </a:extLst>
                </a:gridCol>
                <a:gridCol w="285282">
                  <a:extLst>
                    <a:ext uri="{9D8B030D-6E8A-4147-A177-3AD203B41FA5}">
                      <a16:colId xmlns:a16="http://schemas.microsoft.com/office/drawing/2014/main" xmlns="" val="20003"/>
                    </a:ext>
                  </a:extLst>
                </a:gridCol>
                <a:gridCol w="317500">
                  <a:extLst>
                    <a:ext uri="{9D8B030D-6E8A-4147-A177-3AD203B41FA5}">
                      <a16:colId xmlns:a16="http://schemas.microsoft.com/office/drawing/2014/main" xmlns="" val="20004"/>
                    </a:ext>
                  </a:extLst>
                </a:gridCol>
                <a:gridCol w="317500">
                  <a:extLst>
                    <a:ext uri="{9D8B030D-6E8A-4147-A177-3AD203B41FA5}">
                      <a16:colId xmlns:a16="http://schemas.microsoft.com/office/drawing/2014/main" xmlns="" val="20005"/>
                    </a:ext>
                  </a:extLst>
                </a:gridCol>
                <a:gridCol w="317500">
                  <a:extLst>
                    <a:ext uri="{9D8B030D-6E8A-4147-A177-3AD203B41FA5}">
                      <a16:colId xmlns:a16="http://schemas.microsoft.com/office/drawing/2014/main" xmlns="" val="20006"/>
                    </a:ext>
                  </a:extLst>
                </a:gridCol>
                <a:gridCol w="317500">
                  <a:extLst>
                    <a:ext uri="{9D8B030D-6E8A-4147-A177-3AD203B41FA5}">
                      <a16:colId xmlns:a16="http://schemas.microsoft.com/office/drawing/2014/main" xmlns="" val="20007"/>
                    </a:ext>
                  </a:extLst>
                </a:gridCol>
                <a:gridCol w="317500">
                  <a:extLst>
                    <a:ext uri="{9D8B030D-6E8A-4147-A177-3AD203B41FA5}">
                      <a16:colId xmlns:a16="http://schemas.microsoft.com/office/drawing/2014/main" xmlns="" val="20008"/>
                    </a:ext>
                  </a:extLst>
                </a:gridCol>
                <a:gridCol w="317500">
                  <a:extLst>
                    <a:ext uri="{9D8B030D-6E8A-4147-A177-3AD203B41FA5}">
                      <a16:colId xmlns:a16="http://schemas.microsoft.com/office/drawing/2014/main" xmlns="" val="20009"/>
                    </a:ext>
                  </a:extLst>
                </a:gridCol>
                <a:gridCol w="317500">
                  <a:extLst>
                    <a:ext uri="{9D8B030D-6E8A-4147-A177-3AD203B41FA5}">
                      <a16:colId xmlns:a16="http://schemas.microsoft.com/office/drawing/2014/main" xmlns="" val="20010"/>
                    </a:ext>
                  </a:extLst>
                </a:gridCol>
                <a:gridCol w="317500">
                  <a:extLst>
                    <a:ext uri="{9D8B030D-6E8A-4147-A177-3AD203B41FA5}">
                      <a16:colId xmlns:a16="http://schemas.microsoft.com/office/drawing/2014/main" xmlns="" val="20011"/>
                    </a:ext>
                  </a:extLst>
                </a:gridCol>
                <a:gridCol w="273594">
                  <a:extLst>
                    <a:ext uri="{9D8B030D-6E8A-4147-A177-3AD203B41FA5}">
                      <a16:colId xmlns:a16="http://schemas.microsoft.com/office/drawing/2014/main" xmlns="" val="20012"/>
                    </a:ext>
                  </a:extLst>
                </a:gridCol>
                <a:gridCol w="330926">
                  <a:extLst>
                    <a:ext uri="{9D8B030D-6E8A-4147-A177-3AD203B41FA5}">
                      <a16:colId xmlns:a16="http://schemas.microsoft.com/office/drawing/2014/main" xmlns="" val="20013"/>
                    </a:ext>
                  </a:extLst>
                </a:gridCol>
                <a:gridCol w="347980">
                  <a:extLst>
                    <a:ext uri="{9D8B030D-6E8A-4147-A177-3AD203B41FA5}">
                      <a16:colId xmlns:a16="http://schemas.microsoft.com/office/drawing/2014/main" xmlns="" val="20014"/>
                    </a:ext>
                  </a:extLst>
                </a:gridCol>
                <a:gridCol w="361081">
                  <a:extLst>
                    <a:ext uri="{9D8B030D-6E8A-4147-A177-3AD203B41FA5}">
                      <a16:colId xmlns:a16="http://schemas.microsoft.com/office/drawing/2014/main" xmlns="" val="20015"/>
                    </a:ext>
                  </a:extLst>
                </a:gridCol>
                <a:gridCol w="273919">
                  <a:extLst>
                    <a:ext uri="{9D8B030D-6E8A-4147-A177-3AD203B41FA5}">
                      <a16:colId xmlns:a16="http://schemas.microsoft.com/office/drawing/2014/main" xmlns="" val="20016"/>
                    </a:ext>
                  </a:extLst>
                </a:gridCol>
                <a:gridCol w="317500">
                  <a:extLst>
                    <a:ext uri="{9D8B030D-6E8A-4147-A177-3AD203B41FA5}">
                      <a16:colId xmlns:a16="http://schemas.microsoft.com/office/drawing/2014/main" xmlns="" val="20017"/>
                    </a:ext>
                  </a:extLst>
                </a:gridCol>
                <a:gridCol w="317500">
                  <a:extLst>
                    <a:ext uri="{9D8B030D-6E8A-4147-A177-3AD203B41FA5}">
                      <a16:colId xmlns:a16="http://schemas.microsoft.com/office/drawing/2014/main" xmlns="" val="20018"/>
                    </a:ext>
                  </a:extLst>
                </a:gridCol>
                <a:gridCol w="317500">
                  <a:extLst>
                    <a:ext uri="{9D8B030D-6E8A-4147-A177-3AD203B41FA5}">
                      <a16:colId xmlns:a16="http://schemas.microsoft.com/office/drawing/2014/main" xmlns="" val="20019"/>
                    </a:ext>
                  </a:extLst>
                </a:gridCol>
                <a:gridCol w="317500">
                  <a:extLst>
                    <a:ext uri="{9D8B030D-6E8A-4147-A177-3AD203B41FA5}">
                      <a16:colId xmlns:a16="http://schemas.microsoft.com/office/drawing/2014/main" xmlns="" val="20020"/>
                    </a:ext>
                  </a:extLst>
                </a:gridCol>
                <a:gridCol w="317500">
                  <a:extLst>
                    <a:ext uri="{9D8B030D-6E8A-4147-A177-3AD203B41FA5}">
                      <a16:colId xmlns:a16="http://schemas.microsoft.com/office/drawing/2014/main" xmlns="" val="20021"/>
                    </a:ext>
                  </a:extLst>
                </a:gridCol>
                <a:gridCol w="317500">
                  <a:extLst>
                    <a:ext uri="{9D8B030D-6E8A-4147-A177-3AD203B41FA5}">
                      <a16:colId xmlns:a16="http://schemas.microsoft.com/office/drawing/2014/main" xmlns="" val="20022"/>
                    </a:ext>
                  </a:extLst>
                </a:gridCol>
                <a:gridCol w="317500">
                  <a:extLst>
                    <a:ext uri="{9D8B030D-6E8A-4147-A177-3AD203B41FA5}">
                      <a16:colId xmlns:a16="http://schemas.microsoft.com/office/drawing/2014/main" xmlns="" val="20023"/>
                    </a:ext>
                  </a:extLst>
                </a:gridCol>
                <a:gridCol w="317500">
                  <a:extLst>
                    <a:ext uri="{9D8B030D-6E8A-4147-A177-3AD203B41FA5}">
                      <a16:colId xmlns:a16="http://schemas.microsoft.com/office/drawing/2014/main" xmlns="" val="20024"/>
                    </a:ext>
                  </a:extLst>
                </a:gridCol>
              </a:tblGrid>
              <a:tr h="426848">
                <a:tc gridSpan="9">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000000"/>
                          </a:solidFill>
                          <a:effectLst/>
                          <a:latin typeface="+mn-lt"/>
                          <a:cs typeface="Arial" pitchFamily="34" charset="0"/>
                        </a:rPr>
                        <a:t>Job_Title</a:t>
                      </a:r>
                    </a:p>
                  </a:txBody>
                  <a:tcPr marL="0" marR="0" marT="0" marB="0" anchor="ctr" horzOverflow="overflow">
                    <a:lnL w="12700" cap="flat" cmpd="sng" algn="ctr">
                      <a:solidFill>
                        <a:srgbClr val="FFFFFF"/>
                      </a:solidFill>
                      <a:prstDash val="solid"/>
                      <a:round/>
                      <a:headEnd type="none" w="med" len="lg"/>
                      <a:tailEnd type="none" w="med" len="lg"/>
                    </a:lnL>
                    <a:lnR>
                      <a:noFill/>
                    </a:lnR>
                    <a:lnT w="12700" cap="flat" cmpd="sng" algn="ctr">
                      <a:solidFill>
                        <a:srgbClr val="FFFFFF"/>
                      </a:solidFill>
                      <a:prstDash val="solid"/>
                      <a:round/>
                      <a:headEnd type="none" w="med" len="lg"/>
                      <a:tailEnd type="none" w="med" len="lg"/>
                    </a:lnT>
                    <a:lnB w="12700">
                      <a:solidFill>
                        <a:srgbClr val="000000"/>
                      </a:solidFill>
                    </a:lnB>
                    <a:lnTlToBr>
                      <a:noFill/>
                    </a:lnTlToBr>
                    <a:lnBlToTr>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1</a:t>
                      </a:r>
                    </a:p>
                  </a:txBody>
                  <a:tcPr marL="88900" marR="88900" marT="0" marB="0" anchor="ctr" horzOverflow="overflow">
                    <a:lnL>
                      <a:noFill/>
                    </a:lnL>
                    <a:lnR>
                      <a:noFill/>
                    </a:lnR>
                    <a:lnT w="12700" cap="flat" cmpd="sng" algn="ctr">
                      <a:solidFill>
                        <a:schemeClr val="tx1"/>
                      </a:solidFill>
                      <a:prstDash val="solid"/>
                      <a:round/>
                      <a:headEnd type="none" w="med" len="lg"/>
                      <a:tailEnd type="none" w="med" len="lg"/>
                    </a:lnT>
                    <a:lnB w="12700">
                      <a:solidFill>
                        <a:srgbClr val="000000"/>
                      </a:solidFill>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400" b="0" i="0" u="none" strike="noStrike" cap="none" normalizeH="0" baseline="0" noProof="1">
                        <a:ln>
                          <a:noFill/>
                        </a:ln>
                        <a:solidFill>
                          <a:srgbClr val="000000"/>
                        </a:solidFill>
                        <a:effectLst/>
                        <a:latin typeface="+mn-lt"/>
                      </a:endParaRPr>
                    </a:p>
                  </a:txBody>
                  <a:tcPr marL="88900" marR="88900" marT="0" marB="0" anchor="ctr" horzOverflow="overflow">
                    <a:lnL>
                      <a:noFill/>
                    </a:lnL>
                    <a:lnR>
                      <a:noFill/>
                    </a:lnR>
                    <a:lnT w="12700" cap="flat" cmpd="sng" algn="ctr">
                      <a:solidFill>
                        <a:schemeClr val="tx1"/>
                      </a:solidFill>
                      <a:prstDash val="solid"/>
                      <a:round/>
                      <a:headEnd type="none" w="med" len="lg"/>
                      <a:tailEnd type="none" w="med" len="lg"/>
                    </a:lnT>
                    <a:lnB w="12700">
                      <a:solidFill>
                        <a:srgbClr val="000000"/>
                      </a:solidFill>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400" b="0" i="0" u="none" strike="noStrike" cap="none" normalizeH="0" baseline="0" noProof="1">
                        <a:ln>
                          <a:noFill/>
                        </a:ln>
                        <a:solidFill>
                          <a:srgbClr val="000000"/>
                        </a:solidFill>
                        <a:effectLst/>
                        <a:latin typeface="+mn-lt"/>
                      </a:endParaRPr>
                    </a:p>
                  </a:txBody>
                  <a:tcPr marL="88900" marR="88900" marT="0" marB="0" anchor="ctr" horzOverflow="overflow">
                    <a:lnL>
                      <a:noFill/>
                    </a:lnL>
                    <a:lnR>
                      <a:noFill/>
                    </a:lnR>
                    <a:lnT w="12700" cap="flat" cmpd="sng" algn="ctr">
                      <a:solidFill>
                        <a:schemeClr val="tx1"/>
                      </a:solidFill>
                      <a:prstDash val="solid"/>
                      <a:round/>
                      <a:headEnd type="none" w="med" len="lg"/>
                      <a:tailEnd type="none" w="med" len="lg"/>
                    </a:lnT>
                    <a:lnB w="12700">
                      <a:solidFill>
                        <a:srgbClr val="000000"/>
                      </a:solidFill>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400" b="0" i="0" u="none" strike="noStrike" cap="none" normalizeH="0" baseline="0" noProof="1">
                        <a:ln>
                          <a:noFill/>
                        </a:ln>
                        <a:solidFill>
                          <a:srgbClr val="000000"/>
                        </a:solidFill>
                        <a:effectLst/>
                        <a:latin typeface="+mn-lt"/>
                      </a:endParaRPr>
                    </a:p>
                  </a:txBody>
                  <a:tcPr marL="88900" marR="88900" marT="0" marB="0" anchor="ctr" horzOverflow="overflow">
                    <a:lnL>
                      <a:noFill/>
                    </a:lnL>
                    <a:lnR>
                      <a:noFill/>
                    </a:lnR>
                    <a:lnT w="12700" cap="flat" cmpd="sng" algn="ctr">
                      <a:solidFill>
                        <a:schemeClr val="tx1"/>
                      </a:solidFill>
                      <a:prstDash val="solid"/>
                      <a:round/>
                      <a:headEnd type="none" w="med" len="lg"/>
                      <a:tailEnd type="none" w="med" len="lg"/>
                    </a:lnT>
                    <a:lnB w="12700">
                      <a:solidFill>
                        <a:srgbClr val="000000"/>
                      </a:solidFill>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400" b="0" i="0" u="none" strike="noStrike" cap="none" normalizeH="0" baseline="0" noProof="1">
                        <a:ln>
                          <a:noFill/>
                        </a:ln>
                        <a:solidFill>
                          <a:srgbClr val="000000"/>
                        </a:solidFill>
                        <a:effectLst/>
                        <a:latin typeface="+mn-lt"/>
                      </a:endParaRPr>
                    </a:p>
                  </a:txBody>
                  <a:tcPr marL="88900" marR="88900" marT="0" marB="0" anchor="ctr" horzOverflow="overflow">
                    <a:lnL>
                      <a:noFill/>
                    </a:lnL>
                    <a:lnR>
                      <a:noFill/>
                    </a:lnR>
                    <a:lnT w="12700" cap="flat" cmpd="sng" algn="ctr">
                      <a:solidFill>
                        <a:schemeClr val="tx1"/>
                      </a:solidFill>
                      <a:prstDash val="solid"/>
                      <a:round/>
                      <a:headEnd type="none" w="med" len="lg"/>
                      <a:tailEnd type="none" w="med" len="lg"/>
                    </a:lnT>
                    <a:lnB w="12700">
                      <a:solidFill>
                        <a:srgbClr val="000000"/>
                      </a:solidFill>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400" b="0" i="0" u="none" strike="noStrike" cap="none" normalizeH="0" baseline="0" noProof="1">
                        <a:ln>
                          <a:noFill/>
                        </a:ln>
                        <a:solidFill>
                          <a:srgbClr val="000000"/>
                        </a:solidFill>
                        <a:effectLst/>
                        <a:latin typeface="+mn-lt"/>
                      </a:endParaRPr>
                    </a:p>
                  </a:txBody>
                  <a:tcPr marL="88900" marR="88900" marT="0" marB="0" anchor="ctr" horzOverflow="overflow">
                    <a:lnL>
                      <a:noFill/>
                    </a:lnL>
                    <a:lnR>
                      <a:noFill/>
                    </a:lnR>
                    <a:lnT w="12700" cap="flat" cmpd="sng" algn="ctr">
                      <a:solidFill>
                        <a:schemeClr val="tx1"/>
                      </a:solidFill>
                      <a:prstDash val="solid"/>
                      <a:round/>
                      <a:headEnd type="none" w="med" len="lg"/>
                      <a:tailEnd type="none" w="med" len="lg"/>
                    </a:lnT>
                    <a:lnB w="12700">
                      <a:solidFill>
                        <a:srgbClr val="000000"/>
                      </a:solidFill>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400" b="0" i="0" u="none" strike="noStrike" cap="none" normalizeH="0" baseline="0" noProof="1">
                        <a:ln>
                          <a:noFill/>
                        </a:ln>
                        <a:solidFill>
                          <a:srgbClr val="000000"/>
                        </a:solidFill>
                        <a:effectLst/>
                        <a:latin typeface="+mn-lt"/>
                      </a:endParaRPr>
                    </a:p>
                  </a:txBody>
                  <a:tcPr marL="88900" marR="88900" marT="0" marB="0" anchor="ctr" horzOverflow="overflow">
                    <a:lnL>
                      <a:noFill/>
                    </a:lnL>
                    <a:lnR>
                      <a:noFill/>
                    </a:lnR>
                    <a:lnT w="12700" cap="flat" cmpd="sng" algn="ctr">
                      <a:solidFill>
                        <a:schemeClr val="tx1"/>
                      </a:solidFill>
                      <a:prstDash val="solid"/>
                      <a:round/>
                      <a:headEnd type="none" w="med" len="lg"/>
                      <a:tailEnd type="none" w="med" len="lg"/>
                    </a:lnT>
                    <a:lnB w="12700">
                      <a:solidFill>
                        <a:srgbClr val="000000"/>
                      </a:solidFill>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400" b="0" i="0" u="none" strike="noStrike" cap="none" normalizeH="0" baseline="0" noProof="1">
                        <a:ln>
                          <a:noFill/>
                        </a:ln>
                        <a:solidFill>
                          <a:srgbClr val="000000"/>
                        </a:solidFill>
                        <a:effectLst/>
                        <a:latin typeface="+mn-lt"/>
                      </a:endParaRPr>
                    </a:p>
                  </a:txBody>
                  <a:tcPr marL="88900" marR="88900" marT="0" marB="0" anchor="ctr" horzOverflow="overflow">
                    <a:lnL>
                      <a:noFill/>
                    </a:lnL>
                    <a:lnR>
                      <a:noFill/>
                    </a:lnR>
                    <a:lnT w="12700" cap="flat" cmpd="sng" algn="ctr">
                      <a:solidFill>
                        <a:schemeClr val="tx1"/>
                      </a:solidFill>
                      <a:prstDash val="solid"/>
                      <a:round/>
                      <a:headEnd type="none" w="med" len="lg"/>
                      <a:tailEnd type="none" w="med" len="lg"/>
                    </a:lnT>
                    <a:lnB w="12700">
                      <a:solidFill>
                        <a:srgbClr val="000000"/>
                      </a:solidFill>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400" b="0" i="0" u="none" strike="noStrike" cap="none" normalizeH="0" baseline="0" noProof="1">
                        <a:ln>
                          <a:noFill/>
                        </a:ln>
                        <a:solidFill>
                          <a:srgbClr val="000000"/>
                        </a:solidFill>
                        <a:effectLst/>
                        <a:latin typeface="+mn-lt"/>
                      </a:endParaRPr>
                    </a:p>
                  </a:txBody>
                  <a:tcPr marL="88900" marR="88900" marT="0" marB="0" anchor="ctr" horzOverflow="overflow">
                    <a:lnL>
                      <a:noFill/>
                    </a:lnL>
                    <a:lnR>
                      <a:noFill/>
                    </a:lnR>
                    <a:lnT w="12700" cap="flat" cmpd="sng" algn="ctr">
                      <a:solidFill>
                        <a:schemeClr val="tx1"/>
                      </a:solidFill>
                      <a:prstDash val="solid"/>
                      <a:round/>
                      <a:headEnd type="none" w="med" len="lg"/>
                      <a:tailEnd type="none" w="med" len="lg"/>
                    </a:lnT>
                    <a:lnB w="12700">
                      <a:solidFill>
                        <a:srgbClr val="000000"/>
                      </a:solidFill>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400" b="0" i="0" u="none" strike="noStrike" cap="none" normalizeH="0" baseline="0" noProof="1">
                        <a:ln>
                          <a:noFill/>
                        </a:ln>
                        <a:solidFill>
                          <a:srgbClr val="000000"/>
                        </a:solidFill>
                        <a:effectLst/>
                        <a:latin typeface="+mn-lt"/>
                      </a:endParaRPr>
                    </a:p>
                  </a:txBody>
                  <a:tcPr marL="88900" marR="88900" marT="0" marB="0" anchor="ctr" horzOverflow="overflow">
                    <a:lnL>
                      <a:noFill/>
                    </a:lnL>
                    <a:lnR>
                      <a:noFill/>
                    </a:lnR>
                    <a:lnT w="12700" cap="flat" cmpd="sng" algn="ctr">
                      <a:solidFill>
                        <a:schemeClr val="tx1"/>
                      </a:solidFill>
                      <a:prstDash val="solid"/>
                      <a:round/>
                      <a:headEnd type="none" w="med" len="lg"/>
                      <a:tailEnd type="none" w="med" len="lg"/>
                    </a:lnT>
                    <a:lnB w="12700">
                      <a:solidFill>
                        <a:srgbClr val="000000"/>
                      </a:solidFill>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2</a:t>
                      </a:r>
                    </a:p>
                  </a:txBody>
                  <a:tcPr marL="88900" marR="88900" marT="0" marB="0" anchor="ctr" horzOverflow="overflow">
                    <a:lnL>
                      <a:noFill/>
                    </a:lnL>
                    <a:lnR>
                      <a:noFill/>
                    </a:lnR>
                    <a:lnT w="12700" cap="flat" cmpd="sng" algn="ctr">
                      <a:solidFill>
                        <a:schemeClr val="tx1"/>
                      </a:solidFill>
                      <a:prstDash val="solid"/>
                      <a:round/>
                      <a:headEnd type="none" w="med" len="lg"/>
                      <a:tailEnd type="none" w="med" len="lg"/>
                    </a:lnT>
                    <a:lnB w="12700">
                      <a:solidFill>
                        <a:srgbClr val="000000"/>
                      </a:solidFill>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400" b="0" i="0" u="none" strike="noStrike" cap="none" normalizeH="0" baseline="0" noProof="1">
                        <a:ln>
                          <a:noFill/>
                        </a:ln>
                        <a:solidFill>
                          <a:srgbClr val="000000"/>
                        </a:solidFill>
                        <a:effectLst/>
                        <a:latin typeface="+mn-lt"/>
                      </a:endParaRPr>
                    </a:p>
                  </a:txBody>
                  <a:tcPr marL="88900" marR="88900" marT="0" marB="0" anchor="ctr" horzOverflow="overflow">
                    <a:lnL>
                      <a:noFill/>
                    </a:lnL>
                    <a:lnR>
                      <a:noFill/>
                    </a:lnR>
                    <a:lnT w="12700" cap="flat" cmpd="sng" algn="ctr">
                      <a:solidFill>
                        <a:schemeClr val="tx1"/>
                      </a:solidFill>
                      <a:prstDash val="solid"/>
                      <a:round/>
                      <a:headEnd type="none" w="med" len="lg"/>
                      <a:tailEnd type="none" w="med" len="lg"/>
                    </a:lnT>
                    <a:lnB w="12700">
                      <a:solidFill>
                        <a:srgbClr val="000000"/>
                      </a:solidFill>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400" b="0" i="0" u="none" strike="noStrike" cap="none" normalizeH="0" baseline="0" noProof="1">
                        <a:ln>
                          <a:noFill/>
                        </a:ln>
                        <a:solidFill>
                          <a:srgbClr val="000000"/>
                        </a:solidFill>
                        <a:effectLst/>
                        <a:latin typeface="+mn-lt"/>
                      </a:endParaRPr>
                    </a:p>
                  </a:txBody>
                  <a:tcPr marL="88900" marR="88900" marT="0" marB="0" anchor="ctr" horzOverflow="overflow">
                    <a:lnL>
                      <a:noFill/>
                    </a:lnL>
                    <a:lnR>
                      <a:noFill/>
                    </a:lnR>
                    <a:lnT w="12700" cap="flat" cmpd="sng" algn="ctr">
                      <a:solidFill>
                        <a:schemeClr val="tx1"/>
                      </a:solidFill>
                      <a:prstDash val="solid"/>
                      <a:round/>
                      <a:headEnd type="none" w="med" len="lg"/>
                      <a:tailEnd type="none" w="med" len="lg"/>
                    </a:lnT>
                    <a:lnB w="12700">
                      <a:solidFill>
                        <a:srgbClr val="000000"/>
                      </a:solidFill>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400" b="0" i="0" u="none" strike="noStrike" cap="none" normalizeH="0" baseline="0" noProof="1">
                        <a:ln>
                          <a:noFill/>
                        </a:ln>
                        <a:solidFill>
                          <a:srgbClr val="000000"/>
                        </a:solidFill>
                        <a:effectLst/>
                        <a:latin typeface="+mn-lt"/>
                      </a:endParaRPr>
                    </a:p>
                  </a:txBody>
                  <a:tcPr marL="88900" marR="88900" marT="0" marB="0" anchor="ctr" horzOverflow="overflow">
                    <a:lnL>
                      <a:noFill/>
                    </a:lnL>
                    <a:lnR>
                      <a:noFill/>
                    </a:lnR>
                    <a:lnT w="12700" cap="flat" cmpd="sng" algn="ctr">
                      <a:solidFill>
                        <a:schemeClr val="tx1"/>
                      </a:solidFill>
                      <a:prstDash val="solid"/>
                      <a:round/>
                      <a:headEnd type="none" w="med" len="lg"/>
                      <a:tailEnd type="none" w="med" len="lg"/>
                    </a:lnT>
                    <a:lnB w="12700">
                      <a:solidFill>
                        <a:srgbClr val="000000"/>
                      </a:solidFill>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400" b="0" i="0" u="none" strike="noStrike" cap="none" normalizeH="0" baseline="0" noProof="1">
                        <a:ln>
                          <a:noFill/>
                        </a:ln>
                        <a:solidFill>
                          <a:srgbClr val="000000"/>
                        </a:solidFill>
                        <a:effectLst/>
                        <a:latin typeface="+mn-lt"/>
                      </a:endParaRPr>
                    </a:p>
                  </a:txBody>
                  <a:tcPr marL="88900" marR="88900" marT="0" marB="0" anchor="ctr" horzOverflow="overflow">
                    <a:lnL>
                      <a:noFill/>
                    </a:lnL>
                    <a:lnR>
                      <a:noFill/>
                    </a:lnR>
                    <a:lnT w="12700" cap="flat" cmpd="sng" algn="ctr">
                      <a:solidFill>
                        <a:schemeClr val="tx1"/>
                      </a:solidFill>
                      <a:prstDash val="solid"/>
                      <a:round/>
                      <a:headEnd type="none" w="med" len="lg"/>
                      <a:tailEnd type="none" w="med" len="lg"/>
                    </a:lnT>
                    <a:lnB w="12700">
                      <a:solidFill>
                        <a:srgbClr val="000000"/>
                      </a:solidFill>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400" b="1" i="0" u="none" strike="noStrike" cap="none" normalizeH="0" baseline="0" noProof="1">
                        <a:ln>
                          <a:noFill/>
                        </a:ln>
                        <a:solidFill>
                          <a:srgbClr val="000000"/>
                        </a:solidFill>
                        <a:effectLst/>
                        <a:latin typeface="+mn-lt"/>
                      </a:endParaRPr>
                    </a:p>
                  </a:txBody>
                  <a:tcPr marL="88900" marR="88900" marT="0" marB="0" anchor="ctr" horzOverflow="overflow">
                    <a:lnL>
                      <a:noFill/>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a:solidFill>
                        <a:srgbClr val="000000"/>
                      </a:solidFill>
                    </a:lnB>
                    <a:lnTlToBr>
                      <a:noFill/>
                    </a:lnTlToBr>
                    <a:lnBlToTr>
                      <a:noFill/>
                    </a:lnBlToTr>
                    <a:solidFill>
                      <a:schemeClr val="accent2"/>
                    </a:solidFill>
                  </a:tcPr>
                </a:tc>
                <a:extLst>
                  <a:ext uri="{0D108BD9-81ED-4DB2-BD59-A6C34878D82A}">
                    <a16:rowId xmlns:a16="http://schemas.microsoft.com/office/drawing/2014/main" xmlns="" val="10000"/>
                  </a:ext>
                </a:extLst>
              </a:tr>
              <a:tr h="31759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1</a:t>
                      </a:r>
                    </a:p>
                  </a:txBody>
                  <a:tcPr marL="88900" marR="88900" marT="0" marB="0" anchor="ctr" horzOverflow="overflow">
                    <a:lnL w="12700" cap="flat" cmpd="sng" algn="ctr">
                      <a:solidFill>
                        <a:srgbClr val="000000"/>
                      </a:solidFill>
                      <a:prstDash val="solid"/>
                      <a:round/>
                      <a:headEnd type="none" w="med" len="lg"/>
                      <a:tailEnd type="none" w="med" len="lg"/>
                    </a:lnL>
                    <a:lnR w="12700">
                      <a:solidFill>
                        <a:srgbClr val="000000"/>
                      </a:solidFill>
                    </a:lnR>
                    <a:lnT w="12700">
                      <a:solidFill>
                        <a:srgbClr val="000000"/>
                      </a:solidFill>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2</a:t>
                      </a:r>
                    </a:p>
                  </a:txBody>
                  <a:tcPr marL="88900" marR="88900" marT="0" marB="0" anchor="ctr"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3</a:t>
                      </a:r>
                    </a:p>
                  </a:txBody>
                  <a:tcPr marL="88900" marR="88900" marT="0" marB="0" anchor="ctr"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4</a:t>
                      </a:r>
                    </a:p>
                  </a:txBody>
                  <a:tcPr marL="88900" marR="88900" marT="0" marB="0" anchor="ctr"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5</a:t>
                      </a:r>
                    </a:p>
                  </a:txBody>
                  <a:tcPr marL="88900" marR="88900" marT="0" marB="0" anchor="ctr"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6</a:t>
                      </a:r>
                    </a:p>
                  </a:txBody>
                  <a:tcPr marL="88900" marR="88900" marT="0" marB="0" anchor="ctr"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7</a:t>
                      </a:r>
                    </a:p>
                  </a:txBody>
                  <a:tcPr marL="88900" marR="88900" marT="0" marB="0" anchor="ctr"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8</a:t>
                      </a:r>
                    </a:p>
                  </a:txBody>
                  <a:tcPr marL="88900" marR="88900" marT="0" marB="0" anchor="ctr"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9</a:t>
                      </a:r>
                    </a:p>
                  </a:txBody>
                  <a:tcPr marL="88900" marR="88900" marT="0" marB="0" anchor="ctr"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0</a:t>
                      </a:r>
                    </a:p>
                  </a:txBody>
                  <a:tcPr marL="88900" marR="88900" marT="0" marB="0" anchor="ctr"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1</a:t>
                      </a:r>
                    </a:p>
                  </a:txBody>
                  <a:tcPr marL="88900" marR="88900" marT="0" marB="0" anchor="ctr"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2</a:t>
                      </a:r>
                    </a:p>
                  </a:txBody>
                  <a:tcPr marL="88900" marR="88900" marT="0" marB="0" anchor="ctr"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3</a:t>
                      </a:r>
                    </a:p>
                  </a:txBody>
                  <a:tcPr marL="88900" marR="88900" marT="0" marB="0" anchor="ctr"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4</a:t>
                      </a:r>
                    </a:p>
                  </a:txBody>
                  <a:tcPr marL="88900" marR="88900" marT="0" marB="0" anchor="ctr"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5</a:t>
                      </a:r>
                    </a:p>
                  </a:txBody>
                  <a:tcPr marL="88900" marR="88900" marT="0" marB="0" anchor="ctr"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6</a:t>
                      </a:r>
                    </a:p>
                  </a:txBody>
                  <a:tcPr marL="88900" marR="88900" marT="0" marB="0" anchor="ctr"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7</a:t>
                      </a:r>
                    </a:p>
                  </a:txBody>
                  <a:tcPr marL="88900" marR="88900" marT="0" marB="0" anchor="ctr"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8</a:t>
                      </a:r>
                    </a:p>
                  </a:txBody>
                  <a:tcPr marL="88900" marR="88900" marT="0" marB="0" anchor="ctr"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9</a:t>
                      </a:r>
                    </a:p>
                  </a:txBody>
                  <a:tcPr marL="88900" marR="88900" marT="0" marB="0" anchor="ctr"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0</a:t>
                      </a:r>
                    </a:p>
                  </a:txBody>
                  <a:tcPr marL="88900" marR="88900" marT="0" marB="0" anchor="ctr"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1</a:t>
                      </a:r>
                    </a:p>
                  </a:txBody>
                  <a:tcPr marL="88900" marR="88900" marT="0" marB="0" anchor="ctr"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2</a:t>
                      </a:r>
                    </a:p>
                  </a:txBody>
                  <a:tcPr marL="88900" marR="88900" marT="0" marB="0" anchor="ctr"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3</a:t>
                      </a:r>
                    </a:p>
                  </a:txBody>
                  <a:tcPr marL="88900" marR="88900" marT="0" marB="0" anchor="ctr"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4</a:t>
                      </a:r>
                    </a:p>
                  </a:txBody>
                  <a:tcPr marL="88900" marR="88900" marT="0" marB="0" anchor="ctr"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5</a:t>
                      </a:r>
                    </a:p>
                  </a:txBody>
                  <a:tcPr marL="88900" marR="88900" marT="0" marB="0" anchor="ctr" horzOverflow="overflow">
                    <a:lnL w="12700">
                      <a:solidFill>
                        <a:srgbClr val="000000"/>
                      </a:solidFill>
                    </a:lnL>
                    <a:lnR w="12700" cap="flat" cmpd="sng" algn="ctr">
                      <a:solidFill>
                        <a:srgbClr val="000000"/>
                      </a:solidFill>
                      <a:prstDash val="solid"/>
                      <a:round/>
                      <a:headEnd type="none" w="med" len="lg"/>
                      <a:tailEnd type="none" w="med" len="lg"/>
                    </a:lnR>
                    <a:lnT w="12700">
                      <a:solidFill>
                        <a:srgbClr val="000000"/>
                      </a:solidFill>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xmlns="" val="10001"/>
                  </a:ext>
                </a:extLst>
              </a:tr>
              <a:tr h="31759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A</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d</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m</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i</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n</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i</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s</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r</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a</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i</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o</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n</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400" b="0" i="0" u="none" strike="noStrike" cap="none" normalizeH="0" baseline="0" noProof="1">
                        <a:ln>
                          <a:noFill/>
                        </a:ln>
                        <a:solidFill>
                          <a:srgbClr val="000000"/>
                        </a:solidFill>
                        <a:effectLst/>
                        <a:latin typeface="+mn-lt"/>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M</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a</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n</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a</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g</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mn-lt"/>
                        </a:rPr>
                        <a:t>r</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400" b="0" i="0" u="none" strike="noStrike" cap="none" normalizeH="0" baseline="0" noProof="1">
                        <a:ln>
                          <a:noFill/>
                        </a:ln>
                        <a:solidFill>
                          <a:srgbClr val="000000"/>
                        </a:solidFill>
                        <a:effectLst/>
                        <a:latin typeface="+mn-lt"/>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400" b="0" i="0" u="none" strike="noStrike" cap="none" normalizeH="0" baseline="0" noProof="1">
                        <a:ln>
                          <a:noFill/>
                        </a:ln>
                        <a:solidFill>
                          <a:srgbClr val="000000"/>
                        </a:solidFill>
                        <a:effectLst/>
                        <a:latin typeface="+mn-lt"/>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400" b="0" i="0" u="none" strike="noStrike" cap="none" normalizeH="0" baseline="0" noProof="1">
                        <a:ln>
                          <a:noFill/>
                        </a:ln>
                        <a:solidFill>
                          <a:srgbClr val="000000"/>
                        </a:solidFill>
                        <a:effectLst/>
                        <a:latin typeface="+mn-lt"/>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xmlns="" val="10002"/>
                  </a:ext>
                </a:extLst>
              </a:tr>
            </a:tbl>
          </a:graphicData>
        </a:graphic>
      </p:graphicFrame>
      <p:sp>
        <p:nvSpPr>
          <p:cNvPr id="84099" name="Text Box 516"/>
          <p:cNvSpPr txBox="1">
            <a:spLocks noChangeArrowheads="1"/>
          </p:cNvSpPr>
          <p:nvPr/>
        </p:nvSpPr>
        <p:spPr bwMode="auto">
          <a:xfrm>
            <a:off x="1149350" y="2828213"/>
            <a:ext cx="5434013" cy="450850"/>
          </a:xfrm>
          <a:prstGeom prst="rect">
            <a:avLst/>
          </a:prstGeom>
          <a:solidFill>
            <a:srgbClr val="FFFFFF"/>
          </a:solidFill>
          <a:ln w="38100">
            <a:solidFill>
              <a:schemeClr val="tx2"/>
            </a:solidFill>
            <a:miter lim="800000"/>
            <a:headEnd type="none" w="med" len="lg"/>
            <a:tailEnd type="none" w="med" len="lg"/>
          </a:ln>
        </p:spPr>
        <p:txBody>
          <a:bodyPr wrap="none" lIns="50800" tIns="50800" rIns="50800" bIns="508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nSpc>
                <a:spcPct val="85000"/>
              </a:lnSpc>
            </a:pPr>
            <a:r>
              <a:rPr lang="en-US" b="1" dirty="0">
                <a:latin typeface="Courier New" pitchFamily="49" charset="0"/>
              </a:rPr>
              <a:t>find(Job_Title,"manager","i")</a:t>
            </a:r>
          </a:p>
        </p:txBody>
      </p:sp>
      <p:sp>
        <p:nvSpPr>
          <p:cNvPr id="84100" name="Rectangle 517"/>
          <p:cNvSpPr>
            <a:spLocks noChangeArrowheads="1"/>
          </p:cNvSpPr>
          <p:nvPr/>
        </p:nvSpPr>
        <p:spPr bwMode="auto">
          <a:xfrm>
            <a:off x="805068" y="4648200"/>
            <a:ext cx="800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20000"/>
              </a:spcBef>
              <a:buClr>
                <a:schemeClr val="tx1"/>
              </a:buClr>
              <a:buFont typeface="Monotype Sorts" pitchFamily="2" charset="2"/>
              <a:buNone/>
            </a:pPr>
            <a:endParaRPr lang="en-US" sz="2800" b="1" noProof="1">
              <a:latin typeface="Courier New" pitchFamily="49" charset="0"/>
            </a:endParaRPr>
          </a:p>
        </p:txBody>
      </p:sp>
      <p:sp>
        <p:nvSpPr>
          <p:cNvPr id="84101" name="AutoShape 519"/>
          <p:cNvSpPr>
            <a:spLocks noChangeArrowheads="1"/>
          </p:cNvSpPr>
          <p:nvPr/>
        </p:nvSpPr>
        <p:spPr bwMode="auto">
          <a:xfrm rot="5400000">
            <a:off x="5443743" y="3909508"/>
            <a:ext cx="381000" cy="304800"/>
          </a:xfrm>
          <a:prstGeom prst="rightArrow">
            <a:avLst>
              <a:gd name="adj1" fmla="val 49343"/>
              <a:gd name="adj2" fmla="val 46464"/>
            </a:avLst>
          </a:prstGeom>
          <a:solidFill>
            <a:srgbClr val="FF0000"/>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endParaRPr lang="en-US" dirty="0"/>
          </a:p>
        </p:txBody>
      </p:sp>
      <p:sp>
        <p:nvSpPr>
          <p:cNvPr id="10" name="Text Box 148"/>
          <p:cNvSpPr txBox="1">
            <a:spLocks noChangeArrowheads="1"/>
          </p:cNvSpPr>
          <p:nvPr/>
        </p:nvSpPr>
        <p:spPr bwMode="auto">
          <a:xfrm>
            <a:off x="1380459" y="5624811"/>
            <a:ext cx="6718300" cy="677863"/>
          </a:xfrm>
          <a:prstGeom prst="rect">
            <a:avLst/>
          </a:prstGeom>
          <a:solidFill>
            <a:srgbClr val="CDD9EF"/>
          </a:solidFill>
          <a:ln w="19050">
            <a:solidFill>
              <a:srgbClr val="000000"/>
            </a:solidFill>
            <a:miter lim="800000"/>
            <a:headEnd type="none" w="med" len="lg"/>
            <a:tailEnd type="none" w="med" len="lg"/>
          </a:ln>
          <a:effectLst>
            <a:outerShdw blurRad="50800" dist="107763" dir="2700001" algn="ctr" rotWithShape="0">
              <a:srgbClr val="000000">
                <a:alpha val="40000"/>
              </a:srgbClr>
            </a:outerShdw>
          </a:effectLst>
        </p:spPr>
        <p:txBody>
          <a:bodyPr wrap="none" lIns="88900" tIns="152400" bIns="1524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defRPr/>
            </a:pPr>
            <a:r>
              <a:rPr lang="en-US" b="1" dirty="0">
                <a:solidFill>
                  <a:srgbClr val="000000"/>
                </a:solidFill>
              </a:rPr>
              <a:t>FIND</a:t>
            </a:r>
            <a:r>
              <a:rPr lang="en-US" dirty="0">
                <a:solidFill>
                  <a:srgbClr val="000000"/>
                </a:solidFill>
              </a:rPr>
              <a:t>(</a:t>
            </a:r>
            <a:r>
              <a:rPr lang="en-US" i="1" dirty="0">
                <a:solidFill>
                  <a:srgbClr val="000000"/>
                </a:solidFill>
              </a:rPr>
              <a:t>string</a:t>
            </a:r>
            <a:r>
              <a:rPr lang="en-US" dirty="0">
                <a:solidFill>
                  <a:srgbClr val="000000"/>
                </a:solidFill>
              </a:rPr>
              <a:t>, </a:t>
            </a:r>
            <a:r>
              <a:rPr lang="en-US" i="1" dirty="0">
                <a:solidFill>
                  <a:srgbClr val="000000"/>
                </a:solidFill>
              </a:rPr>
              <a:t>substring</a:t>
            </a:r>
            <a:r>
              <a:rPr lang="en-US" dirty="0">
                <a:solidFill>
                  <a:srgbClr val="000000"/>
                </a:solidFill>
              </a:rPr>
              <a:t>&lt;,</a:t>
            </a:r>
            <a:r>
              <a:rPr lang="en-US" i="1" dirty="0">
                <a:solidFill>
                  <a:srgbClr val="000000"/>
                </a:solidFill>
              </a:rPr>
              <a:t>modifier(s)</a:t>
            </a:r>
            <a:r>
              <a:rPr lang="en-US" dirty="0">
                <a:solidFill>
                  <a:srgbClr val="000000"/>
                </a:solidFill>
              </a:rPr>
              <a:t>&gt;&lt;,</a:t>
            </a:r>
            <a:r>
              <a:rPr lang="en-US" i="1" dirty="0">
                <a:solidFill>
                  <a:srgbClr val="000000"/>
                </a:solidFill>
              </a:rPr>
              <a:t>startpos</a:t>
            </a:r>
            <a:r>
              <a:rPr lang="en-US" dirty="0">
                <a:solidFill>
                  <a:srgbClr val="000000"/>
                </a:solidFill>
              </a:rPr>
              <a:t>&gt;)</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
          <p:cNvSpPr>
            <a:spLocks noGrp="1" noChangeArrowheads="1"/>
          </p:cNvSpPr>
          <p:nvPr>
            <p:ph type="title"/>
          </p:nvPr>
        </p:nvSpPr>
        <p:spPr/>
        <p:txBody>
          <a:bodyPr/>
          <a:lstStyle/>
          <a:p>
            <a:r>
              <a:rPr lang="en-US" dirty="0"/>
              <a:t>Using Boolean Expressions</a:t>
            </a:r>
          </a:p>
        </p:txBody>
      </p:sp>
      <p:sp>
        <p:nvSpPr>
          <p:cNvPr id="84995" name="Rectangle 4"/>
          <p:cNvSpPr>
            <a:spLocks noGrp="1" noChangeArrowheads="1"/>
          </p:cNvSpPr>
          <p:nvPr>
            <p:ph idx="1"/>
          </p:nvPr>
        </p:nvSpPr>
        <p:spPr/>
        <p:txBody>
          <a:bodyPr/>
          <a:lstStyle/>
          <a:p>
            <a:pPr marL="0" indent="0"/>
            <a:r>
              <a:rPr lang="en-US" dirty="0"/>
              <a:t>Part 1: Use a Boolean expression to determine whether an employee is a manager.</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b="1" dirty="0">
                <a:sym typeface="Wingdings"/>
              </a:rPr>
              <a:t>    </a:t>
            </a:r>
            <a:r>
              <a:rPr lang="en-US" dirty="0">
                <a:sym typeface="Wingdings"/>
              </a:rPr>
              <a:t>Boolean expressions evaluate to true (1) or false (0).</a:t>
            </a:r>
            <a:endParaRPr lang="en-US" dirty="0"/>
          </a:p>
          <a:p>
            <a:pPr marL="0" indent="0"/>
            <a:endParaRPr lang="en-US" sz="1400" dirty="0"/>
          </a:p>
          <a:p>
            <a:pPr lvl="1"/>
            <a:r>
              <a:rPr lang="en-US" dirty="0"/>
              <a:t>If </a:t>
            </a:r>
            <a:r>
              <a:rPr lang="en-US" b="1" dirty="0"/>
              <a:t>Job_Title</a:t>
            </a:r>
            <a:r>
              <a:rPr lang="en-US" dirty="0"/>
              <a:t> contains </a:t>
            </a:r>
            <a:r>
              <a:rPr lang="en-US" i="1" dirty="0"/>
              <a:t>Manager</a:t>
            </a:r>
            <a:r>
              <a:rPr lang="en-US" dirty="0"/>
              <a:t>, the value is 1.</a:t>
            </a:r>
          </a:p>
          <a:p>
            <a:pPr lvl="1"/>
            <a:r>
              <a:rPr lang="en-US" dirty="0"/>
              <a:t>If </a:t>
            </a:r>
            <a:r>
              <a:rPr lang="en-US" b="1" dirty="0"/>
              <a:t>Job_Title</a:t>
            </a:r>
            <a:r>
              <a:rPr lang="en-US" dirty="0"/>
              <a:t> does not contain </a:t>
            </a:r>
            <a:r>
              <a:rPr lang="en-US" i="1" dirty="0"/>
              <a:t>Manager</a:t>
            </a:r>
            <a:r>
              <a:rPr lang="en-US" dirty="0"/>
              <a:t>, the value is 0.</a:t>
            </a:r>
          </a:p>
        </p:txBody>
      </p:sp>
      <p:sp>
        <p:nvSpPr>
          <p:cNvPr id="85004" name="Rectangle 22"/>
          <p:cNvSpPr>
            <a:spLocks noChangeArrowheads="1"/>
          </p:cNvSpPr>
          <p:nvPr/>
        </p:nvSpPr>
        <p:spPr bwMode="auto">
          <a:xfrm>
            <a:off x="687388" y="1901882"/>
            <a:ext cx="7466146" cy="1986185"/>
          </a:xfrm>
          <a:prstGeom prst="rect">
            <a:avLst/>
          </a:prstGeom>
          <a:solidFill>
            <a:srgbClr val="FFFFFF"/>
          </a:solidFill>
          <a:ln w="38100">
            <a:solidFill>
              <a:schemeClr val="tx2"/>
            </a:solidFill>
            <a:miter lim="800000"/>
            <a:headEnd type="none" w="med" len="lg"/>
            <a:tailEnd type="none" w="med" len="lg"/>
          </a:ln>
        </p:spPr>
        <p:txBody>
          <a:bodyPr wrap="none" tIns="50800" rIns="0" bIns="50800">
            <a:spAutoFit/>
          </a:bodyPr>
          <a:lstStyle/>
          <a:p>
            <a:pPr>
              <a:lnSpc>
                <a:spcPct val="85000"/>
              </a:lnSpc>
            </a:pPr>
            <a:r>
              <a:rPr lang="en-US" b="1" dirty="0">
                <a:latin typeface="Courier New" pitchFamily="49" charset="0"/>
              </a:rPr>
              <a:t>proc sql;</a:t>
            </a:r>
          </a:p>
          <a:p>
            <a:pPr>
              <a:lnSpc>
                <a:spcPct val="85000"/>
              </a:lnSpc>
            </a:pPr>
            <a:r>
              <a:rPr lang="en-US" b="1" dirty="0">
                <a:latin typeface="Courier New" pitchFamily="49" charset="0"/>
              </a:rPr>
              <a:t>select Department, Job_Title,</a:t>
            </a:r>
          </a:p>
          <a:p>
            <a:pPr>
              <a:lnSpc>
                <a:spcPct val="85000"/>
              </a:lnSpc>
            </a:pPr>
            <a:r>
              <a:rPr lang="en-US" b="1" dirty="0">
                <a:latin typeface="Courier New" pitchFamily="49" charset="0"/>
              </a:rPr>
              <a:t>       (find(Job_Title,"manager","i")&gt;0)</a:t>
            </a:r>
          </a:p>
          <a:p>
            <a:pPr>
              <a:lnSpc>
                <a:spcPct val="85000"/>
              </a:lnSpc>
            </a:pPr>
            <a:r>
              <a:rPr lang="en-US" b="1" dirty="0">
                <a:latin typeface="Courier New" pitchFamily="49" charset="0"/>
              </a:rPr>
              <a:t>       "Manager" </a:t>
            </a:r>
          </a:p>
          <a:p>
            <a:pPr>
              <a:lnSpc>
                <a:spcPct val="85000"/>
              </a:lnSpc>
            </a:pPr>
            <a:r>
              <a:rPr lang="en-US" b="1" dirty="0">
                <a:latin typeface="Courier New" pitchFamily="49" charset="0"/>
              </a:rPr>
              <a:t>   from orion.employee_information;</a:t>
            </a:r>
          </a:p>
          <a:p>
            <a:pPr>
              <a:lnSpc>
                <a:spcPct val="85000"/>
              </a:lnSpc>
            </a:pPr>
            <a:r>
              <a:rPr lang="en-US" b="1" dirty="0">
                <a:latin typeface="Courier New" pitchFamily="49" charset="0"/>
              </a:rPr>
              <a:t>quit;</a:t>
            </a:r>
          </a:p>
        </p:txBody>
      </p:sp>
      <p:sp>
        <p:nvSpPr>
          <p:cNvPr id="85005" name="Rectangle 23"/>
          <p:cNvSpPr>
            <a:spLocks noChangeArrowheads="1"/>
          </p:cNvSpPr>
          <p:nvPr>
            <p:custDataLst>
              <p:tags r:id="rId1"/>
            </p:custDataLst>
          </p:nvPr>
        </p:nvSpPr>
        <p:spPr bwMode="auto">
          <a:xfrm>
            <a:off x="2064281" y="2544289"/>
            <a:ext cx="6004454" cy="336550"/>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endParaRPr lang="en-US" dirty="0"/>
          </a:p>
        </p:txBody>
      </p:sp>
      <p:sp>
        <p:nvSpPr>
          <p:cNvPr id="84998" name="Text Box 9"/>
          <p:cNvSpPr txBox="1">
            <a:spLocks noChangeArrowheads="1"/>
          </p:cNvSpPr>
          <p:nvPr/>
        </p:nvSpPr>
        <p:spPr bwMode="auto">
          <a:xfrm>
            <a:off x="7948613" y="6324600"/>
            <a:ext cx="9874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s103d13</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p:cNvSpPr>
            <a:spLocks noGrp="1" noChangeArrowheads="1"/>
          </p:cNvSpPr>
          <p:nvPr>
            <p:ph type="title"/>
          </p:nvPr>
        </p:nvSpPr>
        <p:spPr/>
        <p:txBody>
          <a:bodyPr/>
          <a:lstStyle/>
          <a:p>
            <a:r>
              <a:rPr lang="en-US" dirty="0"/>
              <a:t>Viewing the Output</a:t>
            </a:r>
          </a:p>
        </p:txBody>
      </p:sp>
      <p:sp>
        <p:nvSpPr>
          <p:cNvPr id="86019" name="Rectangle 4"/>
          <p:cNvSpPr>
            <a:spLocks noGrp="1" noChangeArrowheads="1"/>
          </p:cNvSpPr>
          <p:nvPr>
            <p:ph idx="1"/>
          </p:nvPr>
        </p:nvSpPr>
        <p:spPr>
          <a:xfrm>
            <a:off x="685800" y="1071564"/>
            <a:ext cx="7848600" cy="4380970"/>
          </a:xfrm>
        </p:spPr>
        <p:txBody>
          <a:bodyPr/>
          <a:lstStyle/>
          <a:p>
            <a:pPr marL="0" indent="0"/>
            <a:r>
              <a:rPr lang="en-US" dirty="0"/>
              <a:t>Partial PROC SQL Output</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p:txBody>
      </p:sp>
      <p:sp>
        <p:nvSpPr>
          <p:cNvPr id="86024" name="Rectangle 9"/>
          <p:cNvSpPr>
            <a:spLocks noChangeArrowheads="1"/>
          </p:cNvSpPr>
          <p:nvPr/>
        </p:nvSpPr>
        <p:spPr bwMode="auto">
          <a:xfrm>
            <a:off x="685800" y="1560444"/>
            <a:ext cx="7772400" cy="3317875"/>
          </a:xfrm>
          <a:prstGeom prst="rect">
            <a:avLst/>
          </a:prstGeom>
          <a:solidFill>
            <a:srgbClr val="FFFFFF"/>
          </a:solidFill>
          <a:ln w="38100">
            <a:solidFill>
              <a:schemeClr val="tx2"/>
            </a:solidFill>
            <a:miter lim="800000"/>
            <a:headEnd type="none" w="med" len="lg"/>
            <a:tailEnd type="none" w="med" len="lg"/>
          </a:ln>
        </p:spPr>
        <p:txBody>
          <a:bodyPr lIns="88900" tIns="50800" rIns="88900" bIns="50800">
            <a:spAutoFit/>
          </a:bodyPr>
          <a:lstStyle/>
          <a:p>
            <a:pPr algn="ctr"/>
            <a:r>
              <a:rPr lang="en-US" sz="1600" b="1" dirty="0">
                <a:solidFill>
                  <a:srgbClr val="000000"/>
                </a:solidFill>
                <a:latin typeface="SAS Monospace" pitchFamily="49" charset="0"/>
              </a:rPr>
              <a:t>Department        Job_Title                Manager</a:t>
            </a:r>
          </a:p>
          <a:p>
            <a:pPr algn="ctr"/>
            <a:r>
              <a:rPr lang="en-US" sz="1600" b="1" dirty="0">
                <a:solidFill>
                  <a:srgbClr val="000000"/>
                </a:solidFill>
                <a:latin typeface="SAS Monospace" pitchFamily="49" charset="0"/>
              </a:rPr>
              <a:t>ƒƒƒƒƒƒƒƒƒƒƒƒƒƒƒƒƒƒƒƒƒƒƒƒƒƒƒƒƒƒƒƒƒƒƒƒƒƒƒƒƒƒƒƒƒƒƒƒƒƒ</a:t>
            </a:r>
          </a:p>
          <a:p>
            <a:pPr algn="ctr"/>
            <a:r>
              <a:rPr lang="en-US" sz="1600" b="1" dirty="0">
                <a:solidFill>
                  <a:srgbClr val="000000"/>
                </a:solidFill>
                <a:latin typeface="SAS Monospace" pitchFamily="49" charset="0"/>
              </a:rPr>
              <a:t>Administration    Administration Manager         1 </a:t>
            </a:r>
          </a:p>
          <a:p>
            <a:pPr algn="ctr"/>
            <a:r>
              <a:rPr lang="en-US" sz="1600" b="1" dirty="0">
                <a:solidFill>
                  <a:srgbClr val="000000"/>
                </a:solidFill>
                <a:latin typeface="SAS Monospace" pitchFamily="49" charset="0"/>
              </a:rPr>
              <a:t>Administration    Secretary I                    0</a:t>
            </a:r>
          </a:p>
          <a:p>
            <a:pPr algn="ctr"/>
            <a:r>
              <a:rPr lang="en-US" sz="1600" b="1" dirty="0">
                <a:solidFill>
                  <a:srgbClr val="000000"/>
                </a:solidFill>
                <a:latin typeface="SAS Monospace" pitchFamily="49" charset="0"/>
              </a:rPr>
              <a:t>Administration    Office Assistant II            0</a:t>
            </a:r>
          </a:p>
          <a:p>
            <a:pPr algn="ctr"/>
            <a:r>
              <a:rPr lang="en-US" sz="1600" b="1" dirty="0">
                <a:solidFill>
                  <a:srgbClr val="000000"/>
                </a:solidFill>
                <a:latin typeface="SAS Monospace" pitchFamily="49" charset="0"/>
              </a:rPr>
              <a:t>Administration    Office Assistant III           0</a:t>
            </a:r>
          </a:p>
          <a:p>
            <a:pPr algn="ctr"/>
            <a:r>
              <a:rPr lang="en-US" sz="1600" b="1" dirty="0">
                <a:solidFill>
                  <a:srgbClr val="000000"/>
                </a:solidFill>
                <a:latin typeface="SAS Monospace" pitchFamily="49" charset="0"/>
              </a:rPr>
              <a:t>Administration    Warehouse Assistant II         0</a:t>
            </a:r>
          </a:p>
          <a:p>
            <a:pPr algn="ctr"/>
            <a:r>
              <a:rPr lang="en-US" sz="1600" b="1" dirty="0">
                <a:solidFill>
                  <a:srgbClr val="000000"/>
                </a:solidFill>
                <a:latin typeface="SAS Monospace" pitchFamily="49" charset="0"/>
              </a:rPr>
              <a:t>Administration    Warehouse Assistant I          0</a:t>
            </a:r>
          </a:p>
          <a:p>
            <a:pPr algn="ctr"/>
            <a:r>
              <a:rPr lang="en-US" sz="1600" b="1" dirty="0">
                <a:solidFill>
                  <a:srgbClr val="000000"/>
                </a:solidFill>
                <a:latin typeface="SAS Monospace" pitchFamily="49" charset="0"/>
              </a:rPr>
              <a:t>Administration    Warehouse Assistant III        0</a:t>
            </a:r>
          </a:p>
          <a:p>
            <a:pPr algn="ctr"/>
            <a:r>
              <a:rPr lang="en-US" sz="1600" b="1" dirty="0">
                <a:solidFill>
                  <a:srgbClr val="000000"/>
                </a:solidFill>
                <a:latin typeface="SAS Monospace" pitchFamily="49" charset="0"/>
              </a:rPr>
              <a:t>Administration    Security Guard II              0</a:t>
            </a:r>
          </a:p>
          <a:p>
            <a:pPr algn="ctr"/>
            <a:r>
              <a:rPr lang="en-US" sz="1600" b="1" dirty="0">
                <a:solidFill>
                  <a:srgbClr val="000000"/>
                </a:solidFill>
                <a:latin typeface="SAS Monospace" pitchFamily="49" charset="0"/>
              </a:rPr>
              <a:t>Administration    Security Guard I               0</a:t>
            </a:r>
          </a:p>
          <a:p>
            <a:pPr algn="ctr"/>
            <a:r>
              <a:rPr lang="en-US" sz="1600" b="1" dirty="0">
                <a:solidFill>
                  <a:srgbClr val="000000"/>
                </a:solidFill>
                <a:latin typeface="SAS Monospace" pitchFamily="49" charset="0"/>
              </a:rPr>
              <a:t>Administration    Security Guard II              0</a:t>
            </a:r>
          </a:p>
          <a:p>
            <a:pPr algn="ctr"/>
            <a:r>
              <a:rPr lang="en-US" sz="1600" b="1" dirty="0">
                <a:solidFill>
                  <a:srgbClr val="000000"/>
                </a:solidFill>
                <a:latin typeface="SAS Monospace" pitchFamily="49" charset="0"/>
              </a:rPr>
              <a:t>Administration    Security Manager               1</a:t>
            </a:r>
          </a:p>
        </p:txBody>
      </p:sp>
      <p:sp>
        <p:nvSpPr>
          <p:cNvPr id="86025" name="Rectangle 10"/>
          <p:cNvSpPr>
            <a:spLocks noChangeArrowheads="1"/>
          </p:cNvSpPr>
          <p:nvPr/>
        </p:nvSpPr>
        <p:spPr bwMode="auto">
          <a:xfrm>
            <a:off x="609600" y="5105400"/>
            <a:ext cx="7924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20000"/>
              </a:spcBef>
              <a:buClr>
                <a:schemeClr val="tx1"/>
              </a:buClr>
              <a:buFont typeface="Monotype Sorts" pitchFamily="2" charset="2"/>
              <a:buNone/>
            </a:pPr>
            <a:endParaRPr lang="en-US" noProof="1"/>
          </a:p>
        </p:txBody>
      </p:sp>
      <p:sp>
        <p:nvSpPr>
          <p:cNvPr id="86026" name="AutoShape 11"/>
          <p:cNvSpPr>
            <a:spLocks noChangeAspect="1" noChangeArrowheads="1"/>
          </p:cNvSpPr>
          <p:nvPr/>
        </p:nvSpPr>
        <p:spPr bwMode="auto">
          <a:xfrm rot="10800000">
            <a:off x="7781925" y="2098607"/>
            <a:ext cx="219075" cy="223837"/>
          </a:xfrm>
          <a:prstGeom prst="rightArrow">
            <a:avLst>
              <a:gd name="adj1" fmla="val 49343"/>
              <a:gd name="adj2" fmla="val 37171"/>
            </a:avLst>
          </a:prstGeom>
          <a:solidFill>
            <a:srgbClr val="FF0000"/>
          </a:solidFill>
          <a:ln>
            <a:noFill/>
          </a:ln>
          <a:extLst>
            <a:ext uri="{91240B29-F687-4F45-9708-019B960494DF}">
              <a14:hiddenLine xmlns:a14="http://schemas.microsoft.com/office/drawing/2010/main" w="12700">
                <a:solidFill>
                  <a:srgbClr val="000000"/>
                </a:solidFill>
                <a:miter lim="800000"/>
                <a:headEnd type="none" w="med" len="lg"/>
                <a:tailEnd type="none" w="med" len="lg"/>
              </a14:hiddenLine>
            </a:ext>
          </a:extLst>
        </p:spPr>
        <p:txBody>
          <a:bodyPr rot="10800000" lIns="88900" tIns="88900" rIns="88900" bIns="88900" anchor="ctr"/>
          <a:lstStyle/>
          <a:p>
            <a:endParaRPr lang="en-US" sz="2000" noProof="1">
              <a:solidFill>
                <a:srgbClr val="000000"/>
              </a:solidFill>
            </a:endParaRPr>
          </a:p>
        </p:txBody>
      </p:sp>
      <p:sp>
        <p:nvSpPr>
          <p:cNvPr id="86027" name="AutoShape 12"/>
          <p:cNvSpPr>
            <a:spLocks noChangeAspect="1" noChangeArrowheads="1"/>
          </p:cNvSpPr>
          <p:nvPr/>
        </p:nvSpPr>
        <p:spPr bwMode="auto">
          <a:xfrm rot="10800000">
            <a:off x="7780338" y="4548119"/>
            <a:ext cx="219075" cy="223838"/>
          </a:xfrm>
          <a:prstGeom prst="rightArrow">
            <a:avLst>
              <a:gd name="adj1" fmla="val 49343"/>
              <a:gd name="adj2" fmla="val 37171"/>
            </a:avLst>
          </a:prstGeom>
          <a:solidFill>
            <a:srgbClr val="FF0000"/>
          </a:solidFill>
          <a:ln>
            <a:noFill/>
          </a:ln>
          <a:extLst>
            <a:ext uri="{91240B29-F687-4F45-9708-019B960494DF}">
              <a14:hiddenLine xmlns:a14="http://schemas.microsoft.com/office/drawing/2010/main" w="12700">
                <a:solidFill>
                  <a:srgbClr val="000000"/>
                </a:solidFill>
                <a:miter lim="800000"/>
                <a:headEnd type="none" w="med" len="lg"/>
                <a:tailEnd type="none" w="med" len="lg"/>
              </a14:hiddenLine>
            </a:ext>
          </a:extLst>
        </p:spPr>
        <p:txBody>
          <a:bodyPr rot="10800000" lIns="88900" tIns="88900" rIns="88900" bIns="88900" anchor="ctr"/>
          <a:lstStyle/>
          <a:p>
            <a:endParaRPr lang="en-US" sz="2000" noProof="1">
              <a:solidFill>
                <a:srgbClr val="000000"/>
              </a:solidFill>
            </a:endParaRPr>
          </a:p>
        </p:txBody>
      </p:sp>
      <p:sp>
        <p:nvSpPr>
          <p:cNvPr id="86028" name="AutoShape 14"/>
          <p:cNvSpPr>
            <a:spLocks noChangeArrowheads="1"/>
          </p:cNvSpPr>
          <p:nvPr/>
        </p:nvSpPr>
        <p:spPr bwMode="auto">
          <a:xfrm>
            <a:off x="7391400" y="2017644"/>
            <a:ext cx="304800" cy="2819400"/>
          </a:xfrm>
          <a:prstGeom prst="roundRect">
            <a:avLst>
              <a:gd name="adj" fmla="val 16667"/>
            </a:avLst>
          </a:prstGeom>
          <a:noFill/>
          <a:ln w="38100">
            <a:solidFill>
              <a:srgbClr val="FF0000"/>
            </a:solidFill>
            <a:round/>
            <a:headEnd type="none" w="med" len="lg"/>
            <a:tailEnd type="none" w="med" len="lg"/>
          </a:ln>
          <a:extLst>
            <a:ext uri="{909E8E84-426E-40DD-AFC4-6F175D3DCCD1}">
              <a14:hiddenFill xmlns:a14="http://schemas.microsoft.com/office/drawing/2010/main">
                <a:solidFill>
                  <a:srgbClr val="FFFFFF"/>
                </a:solidFill>
              </a14:hiddenFill>
            </a:ext>
          </a:extLst>
        </p:spPr>
        <p:txBody>
          <a:bodyPr lIns="88900" tIns="88900" rIns="88900" bIns="88900" anchor="ctr"/>
          <a:lstStyle/>
          <a:p>
            <a:endParaRPr lang="en-US" sz="2000" noProof="1">
              <a:solidFill>
                <a:srgbClr val="000000"/>
              </a:solidFil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8"/>
          <p:cNvSpPr>
            <a:spLocks noGrp="1" noChangeArrowheads="1"/>
          </p:cNvSpPr>
          <p:nvPr>
            <p:ph type="title"/>
          </p:nvPr>
        </p:nvSpPr>
        <p:spPr/>
        <p:txBody>
          <a:bodyPr/>
          <a:lstStyle/>
          <a:p>
            <a:r>
              <a:rPr lang="en-US" dirty="0"/>
              <a:t>Using Boolean Expressions</a:t>
            </a:r>
          </a:p>
        </p:txBody>
      </p:sp>
      <p:sp>
        <p:nvSpPr>
          <p:cNvPr id="87043" name="Rectangle 19"/>
          <p:cNvSpPr>
            <a:spLocks noGrp="1" noChangeArrowheads="1"/>
          </p:cNvSpPr>
          <p:nvPr>
            <p:ph idx="1"/>
          </p:nvPr>
        </p:nvSpPr>
        <p:spPr/>
        <p:txBody>
          <a:bodyPr/>
          <a:lstStyle/>
          <a:p>
            <a:pPr marL="0" indent="0">
              <a:buClrTx/>
              <a:buFontTx/>
              <a:buNone/>
            </a:pPr>
            <a:r>
              <a:rPr lang="en-US" dirty="0"/>
              <a:t>Part 2: Calculate the statistics requested.</a:t>
            </a:r>
          </a:p>
        </p:txBody>
      </p:sp>
      <p:sp>
        <p:nvSpPr>
          <p:cNvPr id="87046" name="Rectangle 16"/>
          <p:cNvSpPr>
            <a:spLocks noChangeArrowheads="1"/>
          </p:cNvSpPr>
          <p:nvPr/>
        </p:nvSpPr>
        <p:spPr bwMode="auto">
          <a:xfrm>
            <a:off x="492125" y="1619250"/>
            <a:ext cx="8379858" cy="3925177"/>
          </a:xfrm>
          <a:prstGeom prst="rect">
            <a:avLst/>
          </a:prstGeom>
          <a:solidFill>
            <a:srgbClr val="FFFFFF"/>
          </a:solidFill>
          <a:ln w="38100">
            <a:solidFill>
              <a:schemeClr val="tx2"/>
            </a:solidFill>
            <a:miter lim="800000"/>
            <a:headEnd type="none" w="med" len="lg"/>
            <a:tailEnd type="none" w="med" len="lg"/>
          </a:ln>
        </p:spPr>
        <p:txBody>
          <a:bodyPr wrap="none" tIns="50800" rIns="0" bIns="50800">
            <a:spAutoFit/>
          </a:bodyPr>
          <a:lstStyle/>
          <a:p>
            <a:pPr>
              <a:lnSpc>
                <a:spcPct val="90000"/>
              </a:lnSpc>
            </a:pPr>
            <a:r>
              <a:rPr lang="en-US" sz="2300" b="1" dirty="0">
                <a:latin typeface="Courier New" pitchFamily="49" charset="0"/>
              </a:rPr>
              <a:t>proc sql;</a:t>
            </a:r>
          </a:p>
          <a:p>
            <a:pPr>
              <a:lnSpc>
                <a:spcPct val="90000"/>
              </a:lnSpc>
            </a:pPr>
            <a:r>
              <a:rPr lang="en-US" sz="2300" b="1" dirty="0">
                <a:latin typeface="Courier New" pitchFamily="49" charset="0"/>
              </a:rPr>
              <a:t>title "Manager-to-Employee Ratios";</a:t>
            </a:r>
          </a:p>
          <a:p>
            <a:pPr>
              <a:lnSpc>
                <a:spcPct val="90000"/>
              </a:lnSpc>
            </a:pPr>
            <a:r>
              <a:rPr lang="en-US" sz="2300" b="1" dirty="0">
                <a:latin typeface="Courier New" pitchFamily="49" charset="0"/>
              </a:rPr>
              <a:t>select Department,</a:t>
            </a:r>
          </a:p>
          <a:p>
            <a:pPr>
              <a:lnSpc>
                <a:spcPct val="90000"/>
              </a:lnSpc>
            </a:pPr>
            <a:r>
              <a:rPr lang="en-US" sz="2300" b="1" dirty="0">
                <a:latin typeface="Courier New" pitchFamily="49" charset="0"/>
              </a:rPr>
              <a:t>       sum((find(Job_Title,"manager","i")&gt;0))</a:t>
            </a:r>
          </a:p>
          <a:p>
            <a:pPr>
              <a:lnSpc>
                <a:spcPct val="90000"/>
              </a:lnSpc>
            </a:pPr>
            <a:r>
              <a:rPr lang="en-US" sz="2300" b="1" dirty="0">
                <a:latin typeface="Courier New" pitchFamily="49" charset="0"/>
              </a:rPr>
              <a:t>         as Managers,</a:t>
            </a:r>
          </a:p>
          <a:p>
            <a:pPr>
              <a:lnSpc>
                <a:spcPct val="90000"/>
              </a:lnSpc>
            </a:pPr>
            <a:r>
              <a:rPr lang="en-US" sz="2300" b="1" dirty="0">
                <a:latin typeface="Courier New" pitchFamily="49" charset="0"/>
              </a:rPr>
              <a:t>       sum((find(Job_Title,"manager","i")=0))</a:t>
            </a:r>
          </a:p>
          <a:p>
            <a:pPr>
              <a:lnSpc>
                <a:spcPct val="90000"/>
              </a:lnSpc>
            </a:pPr>
            <a:r>
              <a:rPr lang="en-US" sz="2300" b="1" dirty="0">
                <a:latin typeface="Courier New" pitchFamily="49" charset="0"/>
              </a:rPr>
              <a:t>         as Employees,</a:t>
            </a:r>
          </a:p>
          <a:p>
            <a:pPr>
              <a:lnSpc>
                <a:spcPct val="90000"/>
              </a:lnSpc>
            </a:pPr>
            <a:r>
              <a:rPr lang="en-US" sz="2300" b="1" dirty="0">
                <a:latin typeface="Courier New" pitchFamily="49" charset="0"/>
              </a:rPr>
              <a:t>       calculated Managers/calculated Employees</a:t>
            </a:r>
          </a:p>
          <a:p>
            <a:pPr>
              <a:lnSpc>
                <a:spcPct val="90000"/>
              </a:lnSpc>
            </a:pPr>
            <a:r>
              <a:rPr lang="en-US" sz="2300" b="1" dirty="0">
                <a:latin typeface="Courier New" pitchFamily="49" charset="0"/>
              </a:rPr>
              <a:t>         "M/E Ratio" format=percent8.1</a:t>
            </a:r>
          </a:p>
          <a:p>
            <a:pPr>
              <a:lnSpc>
                <a:spcPct val="90000"/>
              </a:lnSpc>
            </a:pPr>
            <a:r>
              <a:rPr lang="en-US" sz="2300" b="1" dirty="0">
                <a:latin typeface="Courier New" pitchFamily="49" charset="0"/>
              </a:rPr>
              <a:t>   from orion.employee_information</a:t>
            </a:r>
          </a:p>
          <a:p>
            <a:pPr>
              <a:lnSpc>
                <a:spcPct val="90000"/>
              </a:lnSpc>
            </a:pPr>
            <a:r>
              <a:rPr lang="en-US" sz="2300" b="1" dirty="0">
                <a:latin typeface="Courier New" pitchFamily="49" charset="0"/>
              </a:rPr>
              <a:t>   group by Department;</a:t>
            </a:r>
          </a:p>
          <a:p>
            <a:pPr>
              <a:lnSpc>
                <a:spcPct val="90000"/>
              </a:lnSpc>
            </a:pPr>
            <a:r>
              <a:rPr lang="en-US" sz="2300" b="1" dirty="0">
                <a:latin typeface="Courier New" pitchFamily="49" charset="0"/>
              </a:rPr>
              <a:t>quit;</a:t>
            </a:r>
          </a:p>
        </p:txBody>
      </p:sp>
      <p:sp>
        <p:nvSpPr>
          <p:cNvPr id="87045" name="Rectangle 5"/>
          <p:cNvSpPr>
            <a:spLocks noChangeArrowheads="1"/>
          </p:cNvSpPr>
          <p:nvPr/>
        </p:nvSpPr>
        <p:spPr bwMode="auto">
          <a:xfrm>
            <a:off x="381000" y="1019175"/>
            <a:ext cx="83820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med" len="lg"/>
                <a:tailEnd type="none" w="med" len="lg"/>
              </a14:hiddenLine>
            </a:ext>
          </a:extLst>
        </p:spPr>
        <p:txBody>
          <a:bodyPr lIns="0" tIns="0" rIns="0" bIns="0"/>
          <a:lstStyle/>
          <a:p>
            <a:pPr>
              <a:spcBef>
                <a:spcPct val="30000"/>
              </a:spcBef>
              <a:tabLst>
                <a:tab pos="1428750" algn="l"/>
              </a:tabLst>
            </a:pPr>
            <a:endParaRPr lang="en-US" noProof="1"/>
          </a:p>
        </p:txBody>
      </p:sp>
      <p:sp>
        <p:nvSpPr>
          <p:cNvPr id="87047" name="Text Box 6"/>
          <p:cNvSpPr txBox="1">
            <a:spLocks noChangeArrowheads="1"/>
          </p:cNvSpPr>
          <p:nvPr/>
        </p:nvSpPr>
        <p:spPr bwMode="auto">
          <a:xfrm>
            <a:off x="7948613" y="6324600"/>
            <a:ext cx="9874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s103d14</a:t>
            </a:r>
          </a:p>
        </p:txBody>
      </p:sp>
      <p:sp>
        <p:nvSpPr>
          <p:cNvPr id="87052" name="Rectangle 3"/>
          <p:cNvSpPr>
            <a:spLocks noChangeArrowheads="1"/>
          </p:cNvSpPr>
          <p:nvPr>
            <p:custDataLst>
              <p:tags r:id="rId2"/>
            </p:custDataLst>
          </p:nvPr>
        </p:nvSpPr>
        <p:spPr bwMode="auto">
          <a:xfrm>
            <a:off x="1778000" y="3878263"/>
            <a:ext cx="7034213" cy="315912"/>
          </a:xfrm>
          <a:prstGeom prst="rect">
            <a:avLst/>
          </a:prstGeom>
          <a:solidFill>
            <a:srgbClr val="99CCFF">
              <a:alpha val="50195"/>
            </a:srgbClr>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88900" tIns="88900" rIns="88900" bIns="88900" anchor="ctr"/>
          <a:lstStyle/>
          <a:p>
            <a:pPr algn="ctr"/>
            <a:endParaRPr lang="en-US" dirty="0"/>
          </a:p>
        </p:txBody>
      </p:sp>
      <p:sp>
        <p:nvSpPr>
          <p:cNvPr id="87053" name="Rectangle 4"/>
          <p:cNvSpPr>
            <a:spLocks noChangeArrowheads="1"/>
          </p:cNvSpPr>
          <p:nvPr>
            <p:custDataLst>
              <p:tags r:id="rId3"/>
            </p:custDataLst>
          </p:nvPr>
        </p:nvSpPr>
        <p:spPr bwMode="auto">
          <a:xfrm>
            <a:off x="1778000" y="4194175"/>
            <a:ext cx="5518150" cy="314325"/>
          </a:xfrm>
          <a:prstGeom prst="rect">
            <a:avLst/>
          </a:prstGeom>
          <a:solidFill>
            <a:srgbClr val="99CCFF">
              <a:alpha val="50195"/>
            </a:srgbClr>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88900" tIns="88900" rIns="88900" bIns="88900" anchor="ctr"/>
          <a:lstStyle/>
          <a:p>
            <a:pPr algn="ctr"/>
            <a:endParaRPr lang="en-US" dirty="0"/>
          </a:p>
        </p:txBody>
      </p:sp>
      <p:sp>
        <p:nvSpPr>
          <p:cNvPr id="2" name="Rectangle 1"/>
          <p:cNvSpPr/>
          <p:nvPr>
            <p:custDataLst>
              <p:tags r:id="rId4"/>
            </p:custDataLst>
          </p:nvPr>
        </p:nvSpPr>
        <p:spPr bwMode="auto">
          <a:xfrm>
            <a:off x="1778000" y="3562858"/>
            <a:ext cx="2821940" cy="315468"/>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
        <p:nvSpPr>
          <p:cNvPr id="3" name="Rectangle 2"/>
          <p:cNvSpPr/>
          <p:nvPr>
            <p:custDataLst>
              <p:tags r:id="rId5"/>
            </p:custDataLst>
          </p:nvPr>
        </p:nvSpPr>
        <p:spPr bwMode="auto">
          <a:xfrm>
            <a:off x="1777365" y="3247390"/>
            <a:ext cx="6635814" cy="315468"/>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
        <p:nvSpPr>
          <p:cNvPr id="4" name="Rectangle 3"/>
          <p:cNvSpPr/>
          <p:nvPr>
            <p:custDataLst>
              <p:tags r:id="rId6"/>
            </p:custDataLst>
          </p:nvPr>
        </p:nvSpPr>
        <p:spPr bwMode="auto">
          <a:xfrm>
            <a:off x="1778000" y="2931922"/>
            <a:ext cx="2647379" cy="315468"/>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
        <p:nvSpPr>
          <p:cNvPr id="5" name="Rectangle 4"/>
          <p:cNvSpPr/>
          <p:nvPr>
            <p:custDataLst>
              <p:tags r:id="rId7"/>
            </p:custDataLst>
          </p:nvPr>
        </p:nvSpPr>
        <p:spPr bwMode="auto">
          <a:xfrm>
            <a:off x="1777366" y="2616454"/>
            <a:ext cx="6635814" cy="315468"/>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Tree>
    <p:custDataLst>
      <p:tags r:id="rId1"/>
    </p:custData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0"/>
          <p:cNvSpPr>
            <a:spLocks noGrp="1" noChangeArrowheads="1"/>
          </p:cNvSpPr>
          <p:nvPr>
            <p:ph type="title"/>
          </p:nvPr>
        </p:nvSpPr>
        <p:spPr/>
        <p:txBody>
          <a:bodyPr/>
          <a:lstStyle/>
          <a:p>
            <a:r>
              <a:rPr lang="en-US" dirty="0"/>
              <a:t>Viewing the Output</a:t>
            </a:r>
          </a:p>
        </p:txBody>
      </p:sp>
      <p:sp>
        <p:nvSpPr>
          <p:cNvPr id="88067" name="Rectangle 11"/>
          <p:cNvSpPr>
            <a:spLocks noGrp="1" noChangeArrowheads="1"/>
          </p:cNvSpPr>
          <p:nvPr>
            <p:ph idx="1"/>
          </p:nvPr>
        </p:nvSpPr>
        <p:spPr/>
        <p:txBody>
          <a:bodyPr/>
          <a:lstStyle/>
          <a:p>
            <a:pPr marL="0" indent="0"/>
            <a:r>
              <a:rPr lang="en-US" dirty="0"/>
              <a:t>PROC SQL Output</a:t>
            </a:r>
          </a:p>
        </p:txBody>
      </p:sp>
      <p:sp>
        <p:nvSpPr>
          <p:cNvPr id="88069" name="Text Box 6"/>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88070" name="TextBox 6"/>
          <p:cNvSpPr txBox="1">
            <a:spLocks noChangeArrowheads="1"/>
          </p:cNvSpPr>
          <p:nvPr/>
        </p:nvSpPr>
        <p:spPr bwMode="auto">
          <a:xfrm>
            <a:off x="1600200" y="358140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dirty="0"/>
          </a:p>
        </p:txBody>
      </p:sp>
      <p:sp>
        <p:nvSpPr>
          <p:cNvPr id="88071" name="TextBox 8"/>
          <p:cNvSpPr txBox="1">
            <a:spLocks noChangeArrowheads="1"/>
          </p:cNvSpPr>
          <p:nvPr/>
        </p:nvSpPr>
        <p:spPr bwMode="auto">
          <a:xfrm>
            <a:off x="1600200" y="358140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dirty="0"/>
          </a:p>
        </p:txBody>
      </p:sp>
      <p:sp>
        <p:nvSpPr>
          <p:cNvPr id="88072" name="TextBox 11"/>
          <p:cNvSpPr txBox="1">
            <a:spLocks noChangeArrowheads="1"/>
          </p:cNvSpPr>
          <p:nvPr/>
        </p:nvSpPr>
        <p:spPr bwMode="auto">
          <a:xfrm>
            <a:off x="1600200" y="358140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dirty="0"/>
          </a:p>
        </p:txBody>
      </p:sp>
      <p:sp>
        <p:nvSpPr>
          <p:cNvPr id="88073" name="TextBox 14"/>
          <p:cNvSpPr txBox="1">
            <a:spLocks noChangeArrowheads="1"/>
          </p:cNvSpPr>
          <p:nvPr/>
        </p:nvSpPr>
        <p:spPr bwMode="auto">
          <a:xfrm>
            <a:off x="1600200" y="358140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dirty="0"/>
          </a:p>
        </p:txBody>
      </p:sp>
      <p:sp>
        <p:nvSpPr>
          <p:cNvPr id="88074" name="Rectangle 15"/>
          <p:cNvSpPr>
            <a:spLocks noChangeArrowheads="1"/>
          </p:cNvSpPr>
          <p:nvPr/>
        </p:nvSpPr>
        <p:spPr bwMode="auto">
          <a:xfrm>
            <a:off x="685800" y="1510396"/>
            <a:ext cx="6097588" cy="5181600"/>
          </a:xfrm>
          <a:prstGeom prst="rect">
            <a:avLst/>
          </a:prstGeom>
          <a:solidFill>
            <a:srgbClr val="FFFFFF"/>
          </a:solidFill>
          <a:ln w="38100">
            <a:solidFill>
              <a:schemeClr val="tx2"/>
            </a:solidFill>
            <a:miter lim="800000"/>
            <a:headEnd/>
            <a:tailEnd/>
          </a:ln>
        </p:spPr>
        <p:txBody>
          <a:bodyPr lIns="88900" tIns="88900" rIns="88900" bIns="0">
            <a:spAutoFit/>
          </a:bodyPr>
          <a:lstStyle/>
          <a:p>
            <a:pPr algn="ctr"/>
            <a:r>
              <a:rPr lang="en-US" sz="1500" b="1" dirty="0">
                <a:solidFill>
                  <a:srgbClr val="000000"/>
                </a:solidFill>
                <a:latin typeface="SAS Monospace" pitchFamily="49" charset="0"/>
              </a:rPr>
              <a:t>Manager-to-Employee Ratios</a:t>
            </a:r>
          </a:p>
          <a:p>
            <a:endParaRPr lang="en-US" sz="1500" b="1" dirty="0">
              <a:solidFill>
                <a:srgbClr val="000000"/>
              </a:solidFill>
              <a:latin typeface="SAS Monospace" pitchFamily="49" charset="0"/>
            </a:endParaRPr>
          </a:p>
          <a:p>
            <a:r>
              <a:rPr lang="en-US" sz="1500" b="1" dirty="0">
                <a:solidFill>
                  <a:srgbClr val="000000"/>
                </a:solidFill>
                <a:latin typeface="SAS Monospace" pitchFamily="49" charset="0"/>
              </a:rPr>
              <a:t>                                                M/E</a:t>
            </a:r>
            <a:endParaRPr lang="en-US" sz="1500" b="1" dirty="0">
              <a:solidFill>
                <a:srgbClr val="000000"/>
              </a:solidFill>
              <a:latin typeface="SAS Monospace"/>
            </a:endParaRPr>
          </a:p>
          <a:p>
            <a:r>
              <a:rPr lang="en-US" sz="1500" b="1" dirty="0">
                <a:solidFill>
                  <a:srgbClr val="000000"/>
                </a:solidFill>
                <a:latin typeface="SAS Monospace" pitchFamily="49" charset="0"/>
              </a:rPr>
              <a:t>Department              Managers  Employees    Ratio</a:t>
            </a:r>
          </a:p>
          <a:p>
            <a:r>
              <a:rPr lang="en-US" sz="1500" b="1" dirty="0">
                <a:solidFill>
                  <a:srgbClr val="000000"/>
                </a:solidFill>
                <a:latin typeface="SAS Monospace" pitchFamily="49" charset="0"/>
              </a:rPr>
              <a:t>ƒƒƒƒƒƒƒƒƒƒƒƒƒƒƒƒƒƒƒƒƒƒƒƒƒƒƒƒƒƒƒƒƒƒƒƒƒƒƒƒƒƒƒƒƒƒƒƒƒƒƒƒ</a:t>
            </a:r>
          </a:p>
          <a:p>
            <a:r>
              <a:rPr lang="en-US" sz="1500" b="1" dirty="0">
                <a:solidFill>
                  <a:srgbClr val="000000"/>
                </a:solidFill>
                <a:latin typeface="SAS Monospace" pitchFamily="49" charset="0"/>
              </a:rPr>
              <a:t>Accounts                       3         14   21.4%</a:t>
            </a:r>
          </a:p>
          <a:p>
            <a:r>
              <a:rPr lang="en-US" sz="1500" b="1" dirty="0">
                <a:solidFill>
                  <a:srgbClr val="000000"/>
                </a:solidFill>
                <a:latin typeface="SAS Monospace" pitchFamily="49" charset="0"/>
              </a:rPr>
              <a:t>Accounts Management            1          8   12.5%</a:t>
            </a:r>
          </a:p>
          <a:p>
            <a:r>
              <a:rPr lang="en-US" sz="1500" b="1" dirty="0">
                <a:solidFill>
                  <a:srgbClr val="000000"/>
                </a:solidFill>
                <a:latin typeface="SAS Monospace" pitchFamily="49" charset="0"/>
              </a:rPr>
              <a:t>Administration                 5         29   17.2%</a:t>
            </a:r>
          </a:p>
          <a:p>
            <a:r>
              <a:rPr lang="fr-FR" sz="1500" b="1" dirty="0">
                <a:solidFill>
                  <a:srgbClr val="000000"/>
                </a:solidFill>
                <a:latin typeface="SAS Monospace" pitchFamily="49" charset="0"/>
              </a:rPr>
              <a:t>Concession Management          1         10   10.0%</a:t>
            </a:r>
          </a:p>
          <a:p>
            <a:r>
              <a:rPr lang="en-US" sz="1500" b="1" dirty="0">
                <a:solidFill>
                  <a:srgbClr val="000000"/>
                </a:solidFill>
                <a:latin typeface="SAS Monospace" pitchFamily="49" charset="0"/>
              </a:rPr>
              <a:t>Engineering                    1          8   12.5%</a:t>
            </a:r>
          </a:p>
          <a:p>
            <a:r>
              <a:rPr lang="en-US" sz="1500" b="1" dirty="0">
                <a:solidFill>
                  <a:srgbClr val="000000"/>
                </a:solidFill>
                <a:latin typeface="SAS Monospace" pitchFamily="49" charset="0"/>
              </a:rPr>
              <a:t>Executives                     0          4    0.0%</a:t>
            </a:r>
          </a:p>
          <a:p>
            <a:r>
              <a:rPr lang="en-US" sz="1500" b="1" dirty="0">
                <a:solidFill>
                  <a:srgbClr val="000000"/>
                </a:solidFill>
                <a:latin typeface="SAS Monospace" pitchFamily="49" charset="0"/>
              </a:rPr>
              <a:t>Group Financials               0          3    0.0%</a:t>
            </a:r>
          </a:p>
          <a:p>
            <a:r>
              <a:rPr lang="en-US" sz="1500" b="1" dirty="0">
                <a:solidFill>
                  <a:srgbClr val="000000"/>
                </a:solidFill>
                <a:latin typeface="SAS Monospace" pitchFamily="49" charset="0"/>
              </a:rPr>
              <a:t>Group HR Management            3         15   20.0%</a:t>
            </a:r>
          </a:p>
          <a:p>
            <a:r>
              <a:rPr lang="en-US" sz="1500" b="1" dirty="0">
                <a:solidFill>
                  <a:srgbClr val="000000"/>
                </a:solidFill>
                <a:latin typeface="SAS Monospace" pitchFamily="49" charset="0"/>
              </a:rPr>
              <a:t>IS                             2         23    8.7%</a:t>
            </a:r>
          </a:p>
          <a:p>
            <a:r>
              <a:rPr lang="en-US" sz="1500" b="1" dirty="0">
                <a:solidFill>
                  <a:srgbClr val="000000"/>
                </a:solidFill>
                <a:latin typeface="SAS Monospace" pitchFamily="49" charset="0"/>
              </a:rPr>
              <a:t>Logistics Management           6          8   75.0%</a:t>
            </a:r>
          </a:p>
          <a:p>
            <a:r>
              <a:rPr lang="en-US" sz="1500" b="1" dirty="0">
                <a:solidFill>
                  <a:srgbClr val="000000"/>
                </a:solidFill>
                <a:latin typeface="SAS Monospace" pitchFamily="49" charset="0"/>
              </a:rPr>
              <a:t>Marketing                      6         14   42.9%</a:t>
            </a:r>
          </a:p>
          <a:p>
            <a:r>
              <a:rPr lang="en-US" sz="1500" b="1" dirty="0">
                <a:solidFill>
                  <a:srgbClr val="000000"/>
                </a:solidFill>
                <a:latin typeface="SAS Monospace" pitchFamily="49" charset="0"/>
              </a:rPr>
              <a:t>Purchasing                     3         15   20.0%</a:t>
            </a:r>
          </a:p>
          <a:p>
            <a:r>
              <a:rPr lang="en-US" sz="1500" b="1" dirty="0">
                <a:solidFill>
                  <a:srgbClr val="000000"/>
                </a:solidFill>
                <a:latin typeface="SAS Monospace" pitchFamily="49" charset="0"/>
              </a:rPr>
              <a:t>Sales                          0        201    0.0%</a:t>
            </a:r>
          </a:p>
          <a:p>
            <a:r>
              <a:rPr lang="en-US" sz="1500" b="1" dirty="0">
                <a:solidFill>
                  <a:srgbClr val="000000"/>
                </a:solidFill>
                <a:latin typeface="SAS Monospace" pitchFamily="49" charset="0"/>
              </a:rPr>
              <a:t>Sales Management               5          6   83.3%</a:t>
            </a:r>
          </a:p>
          <a:p>
            <a:r>
              <a:rPr lang="en-US" sz="1500" b="1" dirty="0">
                <a:solidFill>
                  <a:srgbClr val="000000"/>
                </a:solidFill>
                <a:latin typeface="SAS Monospace" pitchFamily="49" charset="0"/>
              </a:rPr>
              <a:t>Secretary of the Board         0          2    0.0%</a:t>
            </a:r>
          </a:p>
          <a:p>
            <a:r>
              <a:rPr lang="en-US" sz="1500" b="1" dirty="0">
                <a:solidFill>
                  <a:srgbClr val="000000"/>
                </a:solidFill>
                <a:latin typeface="SAS Monospace" pitchFamily="49" charset="0"/>
              </a:rPr>
              <a:t>Stock &amp; Shipping               5         21   23.8%</a:t>
            </a:r>
          </a:p>
          <a:p>
            <a:r>
              <a:rPr lang="en-US" sz="1500" b="1" dirty="0">
                <a:solidFill>
                  <a:srgbClr val="000000"/>
                </a:solidFill>
                <a:latin typeface="SAS Monospace" pitchFamily="49" charset="0"/>
              </a:rPr>
              <a:t>Strategy                       0          2    0.0%</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descr="C:\Users\kaperk\Desktop\CDS_slides\PNG\Questions_sli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600" y="1635125"/>
            <a:ext cx="665480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8934890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3" descr="C:\Users\kaperk\Desktop\CDS_slides\PNG\Chap_Rev.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4600" y="1635125"/>
            <a:ext cx="665480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349153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t>3.01 Multiple </a:t>
            </a:r>
            <a:r>
              <a:rPr lang="en-US" dirty="0"/>
              <a:t>Choice Poll</a:t>
            </a:r>
          </a:p>
        </p:txBody>
      </p:sp>
      <p:sp>
        <p:nvSpPr>
          <p:cNvPr id="12291" name="Rectangle 3"/>
          <p:cNvSpPr>
            <a:spLocks noGrp="1" noChangeArrowheads="1"/>
          </p:cNvSpPr>
          <p:nvPr>
            <p:ph idx="1"/>
          </p:nvPr>
        </p:nvSpPr>
        <p:spPr/>
        <p:txBody>
          <a:bodyPr/>
          <a:lstStyle/>
          <a:p>
            <a:pPr marL="0" indent="0"/>
            <a:r>
              <a:rPr lang="en-US" dirty="0"/>
              <a:t>Which ORDER BY clause orders a report by descending </a:t>
            </a:r>
            <a:r>
              <a:rPr lang="en-US" sz="2800" b="1" dirty="0">
                <a:cs typeface="Arial" pitchFamily="34" charset="0"/>
              </a:rPr>
              <a:t>State</a:t>
            </a:r>
            <a:r>
              <a:rPr lang="en-US" dirty="0"/>
              <a:t> and descending </a:t>
            </a:r>
            <a:r>
              <a:rPr lang="en-US" sz="2800" b="1" dirty="0">
                <a:cs typeface="Arial" pitchFamily="34" charset="0"/>
              </a:rPr>
              <a:t>City</a:t>
            </a:r>
            <a:r>
              <a:rPr lang="en-US" dirty="0"/>
              <a:t>?</a:t>
            </a:r>
          </a:p>
          <a:p>
            <a:pPr marL="0" indent="0"/>
            <a:endParaRPr lang="en-US" sz="800" b="1" dirty="0"/>
          </a:p>
          <a:p>
            <a:pPr marL="576263" lvl="1" indent="-461963">
              <a:buClr>
                <a:schemeClr val="tx1"/>
              </a:buClr>
              <a:buSzTx/>
              <a:buFont typeface="Wingdings" pitchFamily="2" charset="2"/>
              <a:buAutoNum type="alphaLcPeriod"/>
            </a:pPr>
            <a:r>
              <a:rPr lang="en-US" dirty="0"/>
              <a:t> </a:t>
            </a:r>
            <a:r>
              <a:rPr lang="en-US" sz="2600" b="1" dirty="0">
                <a:latin typeface="Courier New" pitchFamily="49" charset="0"/>
              </a:rPr>
              <a:t>order by desc State, City</a:t>
            </a:r>
          </a:p>
          <a:p>
            <a:pPr marL="576263" lvl="1" indent="-461963">
              <a:buClr>
                <a:schemeClr val="tx1"/>
              </a:buClr>
              <a:buSzTx/>
              <a:buFont typeface="Wingdings" pitchFamily="2" charset="2"/>
              <a:buAutoNum type="alphaLcPeriod"/>
            </a:pPr>
            <a:r>
              <a:rPr lang="en-US" dirty="0"/>
              <a:t> </a:t>
            </a:r>
            <a:r>
              <a:rPr lang="en-US" sz="2600" b="1" dirty="0">
                <a:latin typeface="Courier New" pitchFamily="49" charset="0"/>
              </a:rPr>
              <a:t>order by State, City desc</a:t>
            </a:r>
            <a:endParaRPr lang="en-US" sz="2600" b="1" dirty="0">
              <a:latin typeface="Courier New"/>
            </a:endParaRPr>
          </a:p>
          <a:p>
            <a:pPr marL="576263" lvl="1" indent="-461963">
              <a:buClr>
                <a:schemeClr val="tx1"/>
              </a:buClr>
              <a:buSzTx/>
              <a:buFont typeface="Wingdings" pitchFamily="2" charset="2"/>
              <a:buAutoNum type="alphaLcPeriod"/>
            </a:pPr>
            <a:r>
              <a:rPr lang="en-US" dirty="0"/>
              <a:t> </a:t>
            </a:r>
            <a:r>
              <a:rPr lang="en-US" sz="2600" b="1" dirty="0">
                <a:latin typeface="Courier New" pitchFamily="49" charset="0"/>
              </a:rPr>
              <a:t>order by State desc, City desc</a:t>
            </a:r>
            <a:endParaRPr lang="en-US" sz="2600" b="1" dirty="0">
              <a:latin typeface="Courier New"/>
            </a:endParaRPr>
          </a:p>
          <a:p>
            <a:pPr marL="576263" lvl="1" indent="-461963">
              <a:buClr>
                <a:schemeClr val="tx1"/>
              </a:buClr>
              <a:buSzTx/>
              <a:buFont typeface="Wingdings" pitchFamily="2" charset="2"/>
              <a:buAutoNum type="alphaLcPeriod"/>
            </a:pPr>
            <a:r>
              <a:rPr lang="en-US" dirty="0"/>
              <a:t> </a:t>
            </a:r>
            <a:r>
              <a:rPr lang="en-US" sz="2600" b="1" dirty="0">
                <a:latin typeface="Courier New" pitchFamily="49" charset="0"/>
              </a:rPr>
              <a:t>order by desc State, desc City</a:t>
            </a:r>
          </a:p>
        </p:txBody>
      </p:sp>
    </p:spTree>
    <p:custDataLst>
      <p:tags r:id="rId1"/>
    </p:custData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a:defRPr/>
            </a:pPr>
            <a:r>
              <a:rPr lang="en-US" dirty="0"/>
              <a:t>To guarantee the order of the rows in the output, </a:t>
            </a:r>
            <a:br>
              <a:rPr lang="en-US" dirty="0"/>
            </a:br>
            <a:r>
              <a:rPr lang="en-US" dirty="0"/>
              <a:t>must you use an ORDER BY clause?</a:t>
            </a:r>
          </a:p>
          <a:p>
            <a:pPr marL="0" indent="0">
              <a:defRPr/>
            </a:pPr>
            <a:endParaRPr lang="en-US" sz="800" b="1" dirty="0"/>
          </a:p>
          <a:p>
            <a:pPr marL="0" indent="0">
              <a:defRPr/>
            </a:pPr>
            <a:r>
              <a:rPr lang="en-US" dirty="0">
                <a:sym typeface="Wingdings"/>
              </a:rPr>
              <a:t> </a:t>
            </a:r>
            <a:r>
              <a:rPr lang="en-US" dirty="0">
                <a:sym typeface="Wingdings" pitchFamily="2" charset="2"/>
              </a:rPr>
              <a:t> </a:t>
            </a:r>
            <a:r>
              <a:rPr lang="en-US" dirty="0"/>
              <a:t>Yes</a:t>
            </a:r>
          </a:p>
          <a:p>
            <a:pPr marL="0" indent="0">
              <a:defRPr/>
            </a:pPr>
            <a:r>
              <a:rPr lang="en-US" dirty="0">
                <a:sym typeface="Wingdings"/>
              </a:rPr>
              <a:t></a:t>
            </a:r>
            <a:r>
              <a:rPr lang="en-US" dirty="0"/>
              <a:t>  No</a:t>
            </a:r>
          </a:p>
          <a:p>
            <a:pPr marL="0" indent="0">
              <a:defRPr/>
            </a:pPr>
            <a:endParaRPr lang="en-US" dirty="0"/>
          </a:p>
        </p:txBody>
      </p:sp>
    </p:spTree>
    <p:custDataLst>
      <p:tags r:id="rId1"/>
    </p:custData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a:defRPr/>
            </a:pPr>
            <a:r>
              <a:rPr lang="en-US" dirty="0"/>
              <a:t>To guarantee the order of the rows in the output, </a:t>
            </a:r>
            <a:br>
              <a:rPr lang="en-US" dirty="0"/>
            </a:br>
            <a:r>
              <a:rPr lang="en-US" dirty="0"/>
              <a:t>must you use an ORDER BY clause?</a:t>
            </a:r>
          </a:p>
          <a:p>
            <a:pPr marL="0" indent="0">
              <a:defRPr/>
            </a:pPr>
            <a:endParaRPr lang="en-US" sz="800" b="1" dirty="0"/>
          </a:p>
          <a:p>
            <a:pPr marL="0" indent="0">
              <a:defRPr/>
            </a:pPr>
            <a:r>
              <a:rPr lang="en-US" dirty="0">
                <a:sym typeface="Wingdings"/>
              </a:rPr>
              <a:t> </a:t>
            </a:r>
            <a:r>
              <a:rPr lang="en-US" dirty="0">
                <a:sym typeface="Wingdings" pitchFamily="2" charset="2"/>
              </a:rPr>
              <a:t> </a:t>
            </a:r>
            <a:r>
              <a:rPr lang="en-US" dirty="0">
                <a:solidFill>
                  <a:schemeClr val="tx1"/>
                </a:solidFill>
              </a:rPr>
              <a:t>Yes</a:t>
            </a:r>
          </a:p>
          <a:p>
            <a:pPr marL="0" indent="0">
              <a:defRPr/>
            </a:pPr>
            <a:r>
              <a:rPr lang="en-US" dirty="0">
                <a:sym typeface="Wingdings"/>
              </a:rPr>
              <a:t></a:t>
            </a:r>
            <a:r>
              <a:rPr lang="en-US" dirty="0"/>
              <a:t>  No</a:t>
            </a:r>
          </a:p>
          <a:p>
            <a:pPr marL="0" indent="0">
              <a:defRPr/>
            </a:pPr>
            <a:endParaRPr lang="en-US" dirty="0"/>
          </a:p>
          <a:p>
            <a:pPr marL="0" indent="0">
              <a:defRPr/>
            </a:pPr>
            <a:r>
              <a:rPr lang="en-US" dirty="0"/>
              <a:t>To guarantee the order of the rows in the output, </a:t>
            </a:r>
            <a:br>
              <a:rPr lang="en-US" dirty="0"/>
            </a:br>
            <a:r>
              <a:rPr lang="en-US" dirty="0"/>
              <a:t>you must use an ORDER BY clause.</a:t>
            </a:r>
          </a:p>
        </p:txBody>
      </p:sp>
      <p:sp>
        <p:nvSpPr>
          <p:cNvPr id="3" name="Oval 2"/>
          <p:cNvSpPr/>
          <p:nvPr/>
        </p:nvSpPr>
        <p:spPr bwMode="auto">
          <a:xfrm>
            <a:off x="575791" y="1492703"/>
            <a:ext cx="476250" cy="476250"/>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txBody>
          <a:bodyPr rot="0" spcFirstLastPara="0" vert="horz" wrap="none" lIns="88900" tIns="88900" rIns="88900" bIns="88900" numCol="1" spcCol="0" rtlCol="0" fromWordArt="0" anchor="ctr" anchorCtr="0" forceAA="0" compatLnSpc="1">
            <a:prstTxWarp prst="textNoShape">
              <a:avLst/>
            </a:prstTxWarp>
            <a:noAutofit/>
          </a:bodyPr>
          <a:lstStyle>
            <a:defPPr>
              <a:defRPr lang="en-US"/>
            </a:defPPr>
            <a:lvl1pPr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itchFamily="34" charset="0"/>
                <a:ea typeface="+mn-ea"/>
                <a:cs typeface="+mn-cs"/>
              </a:defRPr>
            </a:lvl6pPr>
            <a:lvl7pPr marL="2743200" algn="l" defTabSz="914400" rtl="0" eaLnBrk="1" latinLnBrk="0" hangingPunct="1">
              <a:defRPr sz="2400" kern="1200">
                <a:solidFill>
                  <a:schemeClr val="tx1"/>
                </a:solidFill>
                <a:latin typeface="Arial" pitchFamily="34" charset="0"/>
                <a:ea typeface="+mn-ea"/>
                <a:cs typeface="+mn-cs"/>
              </a:defRPr>
            </a:lvl7pPr>
            <a:lvl8pPr marL="3200400" algn="l" defTabSz="914400" rtl="0" eaLnBrk="1" latinLnBrk="0" hangingPunct="1">
              <a:defRPr sz="2400" kern="1200">
                <a:solidFill>
                  <a:schemeClr val="tx1"/>
                </a:solidFill>
                <a:latin typeface="Arial" pitchFamily="34" charset="0"/>
                <a:ea typeface="+mn-ea"/>
                <a:cs typeface="+mn-cs"/>
              </a:defRPr>
            </a:lvl8pPr>
            <a:lvl9pPr marL="3657600" algn="l" defTabSz="914400" rtl="0" eaLnBrk="1" latinLnBrk="0" hangingPunct="1">
              <a:defRPr sz="2400" kern="1200">
                <a:solidFill>
                  <a:schemeClr val="tx1"/>
                </a:solidFill>
                <a:latin typeface="Arial" pitchFamily="34" charset="0"/>
                <a:ea typeface="+mn-ea"/>
                <a:cs typeface="+mn-cs"/>
              </a:defRPr>
            </a:lvl9pPr>
          </a:lstStyle>
          <a:p>
            <a:r>
              <a:rPr lang="en-US" sz="2000" dirty="0">
                <a:solidFill>
                  <a:srgbClr val="000000"/>
                </a:solidFill>
              </a:rPr>
              <a:t> </a:t>
            </a:r>
          </a:p>
        </p:txBody>
      </p:sp>
    </p:spTree>
    <p:custDataLst>
      <p:tags r:id="rId1"/>
    </p:custData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2"/>
              <a:defRPr/>
            </a:pPr>
            <a:r>
              <a:rPr lang="en-US" dirty="0"/>
              <a:t>Which value would be displayed first in the output based on this code, if the values returned by the YEAR function are . (missing), 2010, 2011, and 2012?</a:t>
            </a:r>
          </a:p>
          <a:p>
            <a:pPr marL="457200" indent="-457200">
              <a:buFont typeface="+mj-lt"/>
              <a:buAutoNum type="arabicPeriod" startAt="2"/>
              <a:defRPr/>
            </a:pPr>
            <a:endParaRPr lang="en-US" dirty="0"/>
          </a:p>
          <a:p>
            <a:pPr marL="457200" indent="-457200">
              <a:buFont typeface="+mj-lt"/>
              <a:buAutoNum type="arabicPeriod" startAt="2"/>
              <a:defRPr/>
            </a:pPr>
            <a:endParaRPr lang="en-US" dirty="0"/>
          </a:p>
          <a:p>
            <a:pPr marL="457200" indent="-457200">
              <a:buFont typeface="+mj-lt"/>
              <a:buAutoNum type="arabicPeriod" startAt="2"/>
              <a:defRPr/>
            </a:pPr>
            <a:endParaRPr lang="en-US" dirty="0"/>
          </a:p>
          <a:p>
            <a:pPr marL="457200" indent="-457200">
              <a:buFont typeface="+mj-lt"/>
              <a:buAutoNum type="arabicPeriod" startAt="2"/>
              <a:defRPr/>
            </a:pPr>
            <a:endParaRPr lang="en-US" dirty="0"/>
          </a:p>
          <a:p>
            <a:pPr marL="0" indent="0">
              <a:defRPr/>
            </a:pPr>
            <a:endParaRPr lang="en-US" sz="800" b="1" dirty="0"/>
          </a:p>
          <a:p>
            <a:pPr lvl="1">
              <a:buClr>
                <a:schemeClr val="tx1"/>
              </a:buClr>
              <a:buSzTx/>
              <a:buFont typeface="Wingdings" pitchFamily="2" charset="2"/>
              <a:buAutoNum type="alphaLcPeriod"/>
              <a:defRPr/>
            </a:pPr>
            <a:r>
              <a:rPr lang="en-US" dirty="0"/>
              <a:t>. (missing)</a:t>
            </a:r>
          </a:p>
          <a:p>
            <a:pPr lvl="1">
              <a:buClr>
                <a:schemeClr val="tx1"/>
              </a:buClr>
              <a:buSzTx/>
              <a:buFont typeface="Wingdings" pitchFamily="2" charset="2"/>
              <a:buAutoNum type="alphaLcPeriod"/>
              <a:defRPr/>
            </a:pPr>
            <a:r>
              <a:rPr lang="en-US" dirty="0"/>
              <a:t>2010</a:t>
            </a:r>
          </a:p>
          <a:p>
            <a:pPr lvl="1">
              <a:buClr>
                <a:schemeClr val="tx1"/>
              </a:buClr>
              <a:buSzTx/>
              <a:buFont typeface="Wingdings" pitchFamily="2" charset="2"/>
              <a:buAutoNum type="alphaLcPeriod"/>
              <a:defRPr/>
            </a:pPr>
            <a:r>
              <a:rPr lang="en-US" dirty="0"/>
              <a:t>2011</a:t>
            </a:r>
          </a:p>
          <a:p>
            <a:pPr lvl="1">
              <a:buClr>
                <a:schemeClr val="tx1"/>
              </a:buClr>
              <a:buSzTx/>
              <a:buFont typeface="Wingdings" pitchFamily="2" charset="2"/>
              <a:buAutoNum type="alphaLcPeriod"/>
              <a:defRPr/>
            </a:pPr>
            <a:r>
              <a:rPr lang="en-US" dirty="0"/>
              <a:t>2012</a:t>
            </a:r>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marL="0" indent="0">
              <a:defRPr/>
            </a:pPr>
            <a:endParaRPr lang="en-US" dirty="0"/>
          </a:p>
        </p:txBody>
      </p:sp>
      <p:sp>
        <p:nvSpPr>
          <p:cNvPr id="3" name="TextBox 2"/>
          <p:cNvSpPr txBox="1"/>
          <p:nvPr/>
        </p:nvSpPr>
        <p:spPr bwMode="auto">
          <a:xfrm>
            <a:off x="1005877" y="1888960"/>
            <a:ext cx="6918923" cy="1644553"/>
          </a:xfrm>
          <a:prstGeom prst="rect">
            <a:avLst/>
          </a:prstGeom>
          <a:solidFill>
            <a:srgbClr val="FFFFFF"/>
          </a:solidFill>
          <a:ln w="38100" cmpd="sng">
            <a:solidFill>
              <a:schemeClr val="tx2"/>
            </a:solidFill>
            <a:miter lim="800000"/>
            <a:headEnd/>
            <a:tailEnd/>
          </a:ln>
          <a:extLst/>
        </p:spPr>
        <p:txBody>
          <a:bodyPr vert="horz" wrap="square" lIns="88900" tIns="88900" rIns="266700" bIns="88900" rtlCol="0" anchor="b">
            <a:spAutoFit/>
          </a:bodyPr>
          <a:lstStyle/>
          <a:p>
            <a:pPr>
              <a:lnSpc>
                <a:spcPct val="85000"/>
              </a:lnSpc>
            </a:pPr>
            <a:r>
              <a:rPr lang="en-US" sz="1600" b="1" dirty="0">
                <a:latin typeface="Courier New"/>
              </a:rPr>
              <a:t>proc sql;</a:t>
            </a:r>
          </a:p>
          <a:p>
            <a:pPr>
              <a:lnSpc>
                <a:spcPct val="85000"/>
              </a:lnSpc>
            </a:pPr>
            <a:r>
              <a:rPr lang="en-US" sz="1600" b="1" dirty="0">
                <a:latin typeface="Courier New"/>
              </a:rPr>
              <a:t>select Employee_ID, Employee_Term_Date format=date9.,</a:t>
            </a:r>
          </a:p>
          <a:p>
            <a:pPr>
              <a:lnSpc>
                <a:spcPct val="85000"/>
              </a:lnSpc>
            </a:pPr>
            <a:r>
              <a:rPr lang="en-US" sz="1600" b="1" dirty="0">
                <a:latin typeface="Courier New"/>
              </a:rPr>
              <a:t>       year(Employee_Term_Date) as year</a:t>
            </a:r>
          </a:p>
          <a:p>
            <a:pPr>
              <a:lnSpc>
                <a:spcPct val="85000"/>
              </a:lnSpc>
            </a:pPr>
            <a:r>
              <a:rPr lang="en-US" sz="1600" b="1" dirty="0">
                <a:latin typeface="Courier New"/>
              </a:rPr>
              <a:t>   from orion.employee_payroll</a:t>
            </a:r>
          </a:p>
          <a:p>
            <a:pPr>
              <a:lnSpc>
                <a:spcPct val="85000"/>
              </a:lnSpc>
            </a:pPr>
            <a:r>
              <a:rPr lang="en-US" sz="1600" b="1" dirty="0">
                <a:latin typeface="Courier New"/>
              </a:rPr>
              <a:t>   where Employee_Gender='M' and Marital_Status='S'</a:t>
            </a:r>
          </a:p>
          <a:p>
            <a:pPr>
              <a:lnSpc>
                <a:spcPct val="85000"/>
              </a:lnSpc>
            </a:pPr>
            <a:r>
              <a:rPr lang="en-US" sz="1600" b="1" dirty="0">
                <a:latin typeface="Courier New"/>
              </a:rPr>
              <a:t>   order by year desc;</a:t>
            </a:r>
          </a:p>
          <a:p>
            <a:pPr>
              <a:lnSpc>
                <a:spcPct val="85000"/>
              </a:lnSpc>
            </a:pPr>
            <a:r>
              <a:rPr lang="en-US" sz="1600" b="1" dirty="0">
                <a:latin typeface="Courier New"/>
              </a:rPr>
              <a:t>quit;</a:t>
            </a:r>
          </a:p>
        </p:txBody>
      </p:sp>
    </p:spTree>
    <p:custDataLst>
      <p:tags r:id="rId1"/>
    </p:custData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3"/>
              <a:defRPr/>
            </a:pPr>
            <a:r>
              <a:rPr lang="en-US" dirty="0"/>
              <a:t>Which of the following options would you use </a:t>
            </a:r>
            <a:br>
              <a:rPr lang="en-US" dirty="0"/>
            </a:br>
            <a:r>
              <a:rPr lang="en-US" dirty="0"/>
              <a:t>to change the option that numbers the rows </a:t>
            </a:r>
            <a:br>
              <a:rPr lang="en-US" dirty="0"/>
            </a:br>
            <a:r>
              <a:rPr lang="en-US" dirty="0"/>
              <a:t>in query output?</a:t>
            </a:r>
          </a:p>
          <a:p>
            <a:pPr marL="0" indent="0">
              <a:defRPr/>
            </a:pPr>
            <a:endParaRPr lang="en-US" sz="800" b="1" dirty="0"/>
          </a:p>
          <a:p>
            <a:pPr lvl="1">
              <a:buClr>
                <a:schemeClr val="tx1"/>
              </a:buClr>
              <a:buSzTx/>
              <a:buFont typeface="Wingdings" pitchFamily="2" charset="2"/>
              <a:buAutoNum type="alphaLcPeriod"/>
              <a:defRPr/>
            </a:pPr>
            <a:r>
              <a:rPr lang="en-US" dirty="0"/>
              <a:t>OUTOBS</a:t>
            </a:r>
          </a:p>
          <a:p>
            <a:pPr lvl="1">
              <a:buClr>
                <a:schemeClr val="tx1"/>
              </a:buClr>
              <a:buSzTx/>
              <a:buFont typeface="Wingdings" pitchFamily="2" charset="2"/>
              <a:buAutoNum type="alphaLcPeriod"/>
              <a:defRPr/>
            </a:pPr>
            <a:r>
              <a:rPr lang="en-US" dirty="0"/>
              <a:t>PRINT</a:t>
            </a:r>
          </a:p>
          <a:p>
            <a:pPr lvl="1">
              <a:buClr>
                <a:schemeClr val="tx1"/>
              </a:buClr>
              <a:buSzTx/>
              <a:buFont typeface="Wingdings" pitchFamily="2" charset="2"/>
              <a:buAutoNum type="alphaLcPeriod"/>
              <a:defRPr/>
            </a:pPr>
            <a:r>
              <a:rPr lang="en-US" dirty="0"/>
              <a:t>DOUBLE</a:t>
            </a:r>
          </a:p>
          <a:p>
            <a:pPr lvl="1">
              <a:buClr>
                <a:schemeClr val="tx1"/>
              </a:buClr>
              <a:buSzTx/>
              <a:buFont typeface="Wingdings" pitchFamily="2" charset="2"/>
              <a:buAutoNum type="alphaLcPeriod"/>
              <a:defRPr/>
            </a:pPr>
            <a:r>
              <a:rPr lang="en-US" dirty="0"/>
              <a:t>NONUMBER</a:t>
            </a:r>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marL="0" indent="0">
              <a:defRPr/>
            </a:pPr>
            <a:endParaRPr lang="en-US" dirty="0"/>
          </a:p>
        </p:txBody>
      </p:sp>
    </p:spTree>
    <p:custDataLst>
      <p:tags r:id="rId1"/>
    </p:custData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8210550" cy="4267200"/>
          </a:xfrm>
        </p:spPr>
        <p:txBody>
          <a:bodyPr/>
          <a:lstStyle/>
          <a:p>
            <a:pPr marL="457200" indent="-457200">
              <a:buFont typeface="+mj-lt"/>
              <a:buAutoNum type="arabicPeriod" startAt="5"/>
              <a:defRPr/>
            </a:pPr>
            <a:r>
              <a:rPr lang="en-US" dirty="0"/>
              <a:t>Before you run this query, which of the following changes can you make to prevent SAS from remerging and still produce a report?</a:t>
            </a:r>
          </a:p>
          <a:p>
            <a:pPr marL="457200" indent="-457200">
              <a:buFont typeface="+mj-lt"/>
              <a:buAutoNum type="arabicPeriod" startAt="5"/>
              <a:defRPr/>
            </a:pPr>
            <a:endParaRPr lang="en-US" dirty="0"/>
          </a:p>
          <a:p>
            <a:pPr>
              <a:defRPr/>
            </a:pPr>
            <a:endParaRPr lang="en-US" dirty="0"/>
          </a:p>
          <a:p>
            <a:pPr>
              <a:defRPr/>
            </a:pPr>
            <a:r>
              <a:rPr lang="en-US" dirty="0"/>
              <a:t/>
            </a:r>
            <a:br>
              <a:rPr lang="en-US" dirty="0"/>
            </a:br>
            <a:endParaRPr lang="en-US" dirty="0"/>
          </a:p>
          <a:p>
            <a:pPr marL="0" indent="0">
              <a:defRPr/>
            </a:pPr>
            <a:endParaRPr lang="en-US" sz="800" b="1" dirty="0"/>
          </a:p>
          <a:p>
            <a:pPr lvl="1">
              <a:buClr>
                <a:schemeClr val="tx1"/>
              </a:buClr>
              <a:buSzTx/>
              <a:buFont typeface="Wingdings" pitchFamily="2" charset="2"/>
              <a:buAutoNum type="alphaLcPeriod"/>
              <a:defRPr/>
            </a:pPr>
            <a:r>
              <a:rPr lang="en-US" dirty="0"/>
              <a:t>Add an ORDER BY clause  to sort the output rows </a:t>
            </a:r>
            <a:br>
              <a:rPr lang="en-US" dirty="0"/>
            </a:br>
            <a:r>
              <a:rPr lang="en-US" dirty="0"/>
              <a:t>by  the values of </a:t>
            </a:r>
            <a:r>
              <a:rPr lang="en-US" b="1" dirty="0"/>
              <a:t>Order_Type</a:t>
            </a:r>
            <a:r>
              <a:rPr lang="en-US" dirty="0"/>
              <a:t>.</a:t>
            </a:r>
          </a:p>
          <a:p>
            <a:pPr lvl="1">
              <a:buClr>
                <a:schemeClr val="tx1"/>
              </a:buClr>
              <a:buSzTx/>
              <a:buFont typeface="Wingdings" pitchFamily="2" charset="2"/>
              <a:buAutoNum type="alphaLcPeriod"/>
              <a:defRPr/>
            </a:pPr>
            <a:r>
              <a:rPr lang="en-US" dirty="0"/>
              <a:t>Add a GROUP BY clause to group by </a:t>
            </a:r>
            <a:r>
              <a:rPr lang="en-US" b="1" dirty="0"/>
              <a:t>Order_Type</a:t>
            </a:r>
            <a:r>
              <a:rPr lang="en-US" dirty="0"/>
              <a:t>.</a:t>
            </a:r>
          </a:p>
          <a:p>
            <a:pPr lvl="1">
              <a:buClr>
                <a:schemeClr val="tx1"/>
              </a:buClr>
              <a:buSzTx/>
              <a:buFont typeface="Wingdings" pitchFamily="2" charset="2"/>
              <a:buAutoNum type="alphaLcPeriod"/>
              <a:defRPr/>
            </a:pPr>
            <a:r>
              <a:rPr lang="en-US" dirty="0"/>
              <a:t>Add an additional column to the  SELECT list.</a:t>
            </a:r>
          </a:p>
          <a:p>
            <a:pPr lvl="1">
              <a:buClr>
                <a:schemeClr val="tx1"/>
              </a:buClr>
              <a:buSzTx/>
              <a:buFont typeface="Wingdings" pitchFamily="2" charset="2"/>
              <a:buAutoNum type="alphaLcPeriod"/>
              <a:defRPr/>
            </a:pPr>
            <a:r>
              <a:rPr lang="en-US" dirty="0"/>
              <a:t>Specify the PROC SQL NOREMERGE option.</a:t>
            </a:r>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marL="0" indent="0">
              <a:defRPr/>
            </a:pPr>
            <a:endParaRPr lang="en-US" dirty="0"/>
          </a:p>
        </p:txBody>
      </p:sp>
      <p:sp>
        <p:nvSpPr>
          <p:cNvPr id="5" name="Rectangle 4"/>
          <p:cNvSpPr/>
          <p:nvPr/>
        </p:nvSpPr>
        <p:spPr>
          <a:xfrm>
            <a:off x="1962397" y="1865415"/>
            <a:ext cx="4482936" cy="1602618"/>
          </a:xfrm>
          <a:prstGeom prst="rect">
            <a:avLst/>
          </a:prstGeom>
          <a:solidFill>
            <a:srgbClr val="FFFFFF"/>
          </a:solidFill>
          <a:ln w="38100" cmpd="sng">
            <a:solidFill>
              <a:schemeClr val="tx2"/>
            </a:solidFill>
          </a:ln>
        </p:spPr>
        <p:txBody>
          <a:bodyPr wrap="square" lIns="88900" tIns="88900" rIns="266700" bIns="88900">
            <a:spAutoFit/>
          </a:bodyPr>
          <a:lstStyle/>
          <a:p>
            <a:pPr>
              <a:lnSpc>
                <a:spcPct val="85000"/>
              </a:lnSpc>
            </a:pPr>
            <a:r>
              <a:rPr lang="en-US" sz="1800" b="1" dirty="0">
                <a:latin typeface="Courier New"/>
              </a:rPr>
              <a:t>proc sql;</a:t>
            </a:r>
          </a:p>
          <a:p>
            <a:pPr>
              <a:lnSpc>
                <a:spcPct val="85000"/>
              </a:lnSpc>
            </a:pPr>
            <a:r>
              <a:rPr lang="en-US" sz="1800" b="1" dirty="0">
                <a:latin typeface="Courier New"/>
              </a:rPr>
              <a:t>select Order_Type,</a:t>
            </a:r>
          </a:p>
          <a:p>
            <a:pPr>
              <a:lnSpc>
                <a:spcPct val="85000"/>
              </a:lnSpc>
            </a:pPr>
            <a:r>
              <a:rPr lang="en-US" sz="1800" b="1" dirty="0">
                <a:latin typeface="Courier New"/>
              </a:rPr>
              <a:t>       min(Quantity)</a:t>
            </a:r>
          </a:p>
          <a:p>
            <a:pPr>
              <a:lnSpc>
                <a:spcPct val="85000"/>
              </a:lnSpc>
            </a:pPr>
            <a:r>
              <a:rPr lang="en-US" sz="1800" b="1" dirty="0">
                <a:latin typeface="Courier New"/>
              </a:rPr>
              <a:t>       label="Min Qty"</a:t>
            </a:r>
          </a:p>
          <a:p>
            <a:pPr>
              <a:lnSpc>
                <a:spcPct val="85000"/>
              </a:lnSpc>
            </a:pPr>
            <a:r>
              <a:rPr lang="en-US" sz="1800" b="1" dirty="0">
                <a:latin typeface="Courier New"/>
              </a:rPr>
              <a:t>   from orion.order_fact;</a:t>
            </a:r>
          </a:p>
          <a:p>
            <a:pPr>
              <a:lnSpc>
                <a:spcPct val="85000"/>
              </a:lnSpc>
            </a:pPr>
            <a:r>
              <a:rPr lang="en-US" sz="1800" b="1" dirty="0">
                <a:latin typeface="Courier New"/>
              </a:rPr>
              <a:t>quit;</a:t>
            </a:r>
          </a:p>
        </p:txBody>
      </p:sp>
    </p:spTree>
    <p:custDataLst>
      <p:tags r:id="rId1"/>
    </p:custData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8210550" cy="4267200"/>
          </a:xfrm>
        </p:spPr>
        <p:txBody>
          <a:bodyPr/>
          <a:lstStyle/>
          <a:p>
            <a:pPr lvl="1">
              <a:buClr>
                <a:schemeClr val="tx1"/>
              </a:buClr>
              <a:buSzTx/>
              <a:buFont typeface="Wingdings" pitchFamily="2" charset="2"/>
              <a:buAutoNum type="alphaLcPeriod"/>
              <a:defRPr/>
            </a:pPr>
            <a:r>
              <a:rPr lang="en-US" dirty="0" smtClean="0"/>
              <a:t>Specify the PROC SQL NOREMERGE option.</a:t>
            </a:r>
          </a:p>
          <a:p>
            <a:pPr marL="457200" indent="-457200">
              <a:buFont typeface="+mj-lt"/>
              <a:buAutoNum type="arabicPeriod" startAt="5"/>
              <a:defRPr/>
            </a:pPr>
            <a:r>
              <a:rPr lang="en-US" dirty="0" smtClean="0"/>
              <a:t>Before </a:t>
            </a:r>
            <a:r>
              <a:rPr lang="en-US" dirty="0"/>
              <a:t>you run this query, which of the following changes can you make to prevent SAS from remerging and still produce a report?</a:t>
            </a:r>
          </a:p>
          <a:p>
            <a:pPr marL="457200" indent="-457200">
              <a:buFont typeface="+mj-lt"/>
              <a:buAutoNum type="arabicPeriod" startAt="5"/>
              <a:defRPr/>
            </a:pPr>
            <a:endParaRPr lang="en-US" dirty="0"/>
          </a:p>
          <a:p>
            <a:pPr>
              <a:defRPr/>
            </a:pPr>
            <a:endParaRPr lang="en-US" dirty="0"/>
          </a:p>
          <a:p>
            <a:pPr>
              <a:defRPr/>
            </a:pPr>
            <a:endParaRPr lang="en-US" dirty="0"/>
          </a:p>
          <a:p>
            <a:pPr>
              <a:defRPr/>
            </a:pPr>
            <a:endParaRPr lang="en-US" dirty="0"/>
          </a:p>
          <a:p>
            <a:pPr lvl="1">
              <a:buClr>
                <a:schemeClr val="tx1"/>
              </a:buClr>
              <a:buSzTx/>
              <a:buFont typeface="Wingdings" pitchFamily="2" charset="2"/>
              <a:buAutoNum type="alphaLcPeriod"/>
              <a:defRPr/>
            </a:pPr>
            <a:r>
              <a:rPr lang="en-US" dirty="0"/>
              <a:t>Add an ORDER BY clause  to sort the output rows </a:t>
            </a:r>
            <a:br>
              <a:rPr lang="en-US" dirty="0"/>
            </a:br>
            <a:r>
              <a:rPr lang="en-US" dirty="0"/>
              <a:t>by  the values of </a:t>
            </a:r>
            <a:r>
              <a:rPr lang="en-US" b="1" dirty="0"/>
              <a:t>Order_Type</a:t>
            </a:r>
            <a:r>
              <a:rPr lang="en-US" dirty="0"/>
              <a:t>.</a:t>
            </a:r>
          </a:p>
          <a:p>
            <a:pPr lvl="1">
              <a:buClr>
                <a:schemeClr val="tx1"/>
              </a:buClr>
              <a:buSzTx/>
              <a:buFont typeface="Wingdings" pitchFamily="2" charset="2"/>
              <a:buAutoNum type="alphaLcPeriod"/>
              <a:defRPr/>
            </a:pPr>
            <a:r>
              <a:rPr lang="en-US" dirty="0" smtClean="0"/>
              <a:t>Add an additional column to the  SELECT list.</a:t>
            </a:r>
          </a:p>
          <a:p>
            <a:pPr lvl="1">
              <a:buClr>
                <a:schemeClr val="tx1"/>
              </a:buClr>
              <a:buSzTx/>
              <a:buFont typeface="Wingdings" pitchFamily="2" charset="2"/>
              <a:buAutoNum type="alphaLcPeriod"/>
              <a:defRPr/>
            </a:pPr>
            <a:r>
              <a:rPr lang="en-US" dirty="0" smtClean="0">
                <a:solidFill>
                  <a:srgbClr val="FF0000"/>
                </a:solidFill>
              </a:rPr>
              <a:t>Add </a:t>
            </a:r>
            <a:r>
              <a:rPr lang="en-US" dirty="0">
                <a:solidFill>
                  <a:srgbClr val="FF0000"/>
                </a:solidFill>
              </a:rPr>
              <a:t>a GROUP BY clause to  group by Order_Type.</a:t>
            </a:r>
          </a:p>
          <a:p>
            <a:pPr marL="0" indent="0">
              <a:defRPr/>
            </a:pPr>
            <a:r>
              <a:rPr lang="en-US" sz="1700" b="1" dirty="0" smtClean="0"/>
              <a:t>The </a:t>
            </a:r>
            <a:r>
              <a:rPr lang="en-US" sz="1700" b="1" dirty="0"/>
              <a:t>SELECT list in this query specifies both a non-summarized column </a:t>
            </a:r>
            <a:br>
              <a:rPr lang="en-US" sz="1700" b="1" dirty="0"/>
            </a:br>
            <a:r>
              <a:rPr lang="en-US" sz="1700" b="1" dirty="0"/>
              <a:t>and a summarized column. By default, SAS will remerge unless you either group by Order_Type or remove the non-summarized column. Specifying </a:t>
            </a:r>
            <a:br>
              <a:rPr lang="en-US" sz="1700" b="1" dirty="0"/>
            </a:br>
            <a:r>
              <a:rPr lang="en-US" sz="1700" b="1" dirty="0"/>
              <a:t>the NOREMERGE option prevents SAS from remerging, but then PROC SQL does not produce a report.</a:t>
            </a:r>
          </a:p>
        </p:txBody>
      </p:sp>
      <p:sp>
        <p:nvSpPr>
          <p:cNvPr id="3" name="Rectangle 2"/>
          <p:cNvSpPr/>
          <p:nvPr/>
        </p:nvSpPr>
        <p:spPr>
          <a:xfrm>
            <a:off x="1962397" y="1865415"/>
            <a:ext cx="4482936" cy="1602618"/>
          </a:xfrm>
          <a:prstGeom prst="rect">
            <a:avLst/>
          </a:prstGeom>
          <a:solidFill>
            <a:srgbClr val="FFFFFF"/>
          </a:solidFill>
          <a:ln w="38100" cmpd="sng">
            <a:solidFill>
              <a:schemeClr val="tx2"/>
            </a:solidFill>
          </a:ln>
        </p:spPr>
        <p:txBody>
          <a:bodyPr wrap="square" lIns="88900" tIns="88900" rIns="266700" bIns="88900">
            <a:spAutoFit/>
          </a:bodyPr>
          <a:lstStyle/>
          <a:p>
            <a:pPr>
              <a:lnSpc>
                <a:spcPct val="85000"/>
              </a:lnSpc>
            </a:pPr>
            <a:r>
              <a:rPr lang="en-US" sz="1800" b="1" dirty="0">
                <a:latin typeface="Courier New"/>
              </a:rPr>
              <a:t>proc sql;</a:t>
            </a:r>
          </a:p>
          <a:p>
            <a:pPr>
              <a:lnSpc>
                <a:spcPct val="85000"/>
              </a:lnSpc>
            </a:pPr>
            <a:r>
              <a:rPr lang="en-US" sz="1800" b="1" dirty="0">
                <a:latin typeface="Courier New"/>
              </a:rPr>
              <a:t>select Order_Type,</a:t>
            </a:r>
          </a:p>
          <a:p>
            <a:pPr>
              <a:lnSpc>
                <a:spcPct val="85000"/>
              </a:lnSpc>
            </a:pPr>
            <a:r>
              <a:rPr lang="en-US" sz="1800" b="1" dirty="0">
                <a:latin typeface="Courier New"/>
              </a:rPr>
              <a:t>       min(Quantity)</a:t>
            </a:r>
          </a:p>
          <a:p>
            <a:pPr>
              <a:lnSpc>
                <a:spcPct val="85000"/>
              </a:lnSpc>
            </a:pPr>
            <a:r>
              <a:rPr lang="en-US" sz="1800" b="1" dirty="0">
                <a:latin typeface="Courier New"/>
              </a:rPr>
              <a:t>       label="Min Qty"</a:t>
            </a:r>
          </a:p>
          <a:p>
            <a:pPr>
              <a:lnSpc>
                <a:spcPct val="85000"/>
              </a:lnSpc>
            </a:pPr>
            <a:r>
              <a:rPr lang="en-US" sz="1800" b="1" dirty="0">
                <a:latin typeface="Courier New"/>
              </a:rPr>
              <a:t>   from orion.order_fact;</a:t>
            </a:r>
          </a:p>
          <a:p>
            <a:pPr>
              <a:lnSpc>
                <a:spcPct val="85000"/>
              </a:lnSpc>
            </a:pPr>
            <a:r>
              <a:rPr lang="en-US" sz="1800" b="1" dirty="0">
                <a:latin typeface="Courier New"/>
              </a:rPr>
              <a:t>quit;</a:t>
            </a:r>
          </a:p>
        </p:txBody>
      </p:sp>
      <p:sp>
        <p:nvSpPr>
          <p:cNvPr id="4" name="Oval 3"/>
          <p:cNvSpPr/>
          <p:nvPr/>
        </p:nvSpPr>
        <p:spPr bwMode="auto">
          <a:xfrm>
            <a:off x="665018" y="5007529"/>
            <a:ext cx="476250" cy="476250"/>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txBody>
          <a:bodyPr rot="0" spcFirstLastPara="0" vert="horz" wrap="none" lIns="88900" tIns="88900" rIns="88900" bIns="88900" numCol="1" spcCol="0" rtlCol="0" fromWordArt="0" anchor="ctr" anchorCtr="0" forceAA="0" compatLnSpc="1">
            <a:prstTxWarp prst="textNoShape">
              <a:avLst/>
            </a:prstTxWarp>
            <a:noAutofit/>
          </a:bodyPr>
          <a:lstStyle>
            <a:defPPr>
              <a:defRPr lang="en-US"/>
            </a:defPPr>
            <a:lvl1pPr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itchFamily="34" charset="0"/>
                <a:ea typeface="+mn-ea"/>
                <a:cs typeface="+mn-cs"/>
              </a:defRPr>
            </a:lvl6pPr>
            <a:lvl7pPr marL="2743200" algn="l" defTabSz="914400" rtl="0" eaLnBrk="1" latinLnBrk="0" hangingPunct="1">
              <a:defRPr sz="2400" kern="1200">
                <a:solidFill>
                  <a:schemeClr val="tx1"/>
                </a:solidFill>
                <a:latin typeface="Arial" pitchFamily="34" charset="0"/>
                <a:ea typeface="+mn-ea"/>
                <a:cs typeface="+mn-cs"/>
              </a:defRPr>
            </a:lvl7pPr>
            <a:lvl8pPr marL="3200400" algn="l" defTabSz="914400" rtl="0" eaLnBrk="1" latinLnBrk="0" hangingPunct="1">
              <a:defRPr sz="2400" kern="1200">
                <a:solidFill>
                  <a:schemeClr val="tx1"/>
                </a:solidFill>
                <a:latin typeface="Arial" pitchFamily="34" charset="0"/>
                <a:ea typeface="+mn-ea"/>
                <a:cs typeface="+mn-cs"/>
              </a:defRPr>
            </a:lvl8pPr>
            <a:lvl9pPr marL="3657600" algn="l" defTabSz="914400" rtl="0" eaLnBrk="1" latinLnBrk="0" hangingPunct="1">
              <a:defRPr sz="2400" kern="1200">
                <a:solidFill>
                  <a:schemeClr val="tx1"/>
                </a:solidFill>
                <a:latin typeface="Arial" pitchFamily="34" charset="0"/>
                <a:ea typeface="+mn-ea"/>
                <a:cs typeface="+mn-cs"/>
              </a:defRPr>
            </a:lvl9pPr>
          </a:lstStyle>
          <a:p>
            <a:r>
              <a:rPr lang="en-US" sz="2000" dirty="0">
                <a:solidFill>
                  <a:srgbClr val="000000"/>
                </a:solidFill>
              </a:rPr>
              <a:t> </a:t>
            </a:r>
          </a:p>
        </p:txBody>
      </p:sp>
    </p:spTree>
    <p:custDataLst>
      <p:tags r:id="rId1"/>
    </p:custData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6"/>
              <a:defRPr/>
            </a:pPr>
            <a:r>
              <a:rPr lang="en-US" dirty="0"/>
              <a:t>In this PROC SQL program, given the partial data, </a:t>
            </a:r>
            <a:br>
              <a:rPr lang="en-US" dirty="0"/>
            </a:br>
            <a:r>
              <a:rPr lang="en-US" dirty="0"/>
              <a:t>do the two SELECT statements generate the same results?</a:t>
            </a:r>
          </a:p>
          <a:p>
            <a:pPr marL="0" indent="0">
              <a:defRPr/>
            </a:pPr>
            <a:endParaRPr lang="en-US" sz="800" b="1" dirty="0"/>
          </a:p>
          <a:p>
            <a:pPr marL="0" indent="0">
              <a:defRPr/>
            </a:pPr>
            <a:r>
              <a:rPr lang="en-US" dirty="0">
                <a:sym typeface="Wingdings"/>
              </a:rPr>
              <a:t> </a:t>
            </a:r>
            <a:r>
              <a:rPr lang="en-US" dirty="0">
                <a:sym typeface="Wingdings" pitchFamily="2" charset="2"/>
              </a:rPr>
              <a:t> </a:t>
            </a:r>
            <a:r>
              <a:rPr lang="en-US" dirty="0"/>
              <a:t>Yes</a:t>
            </a:r>
          </a:p>
          <a:p>
            <a:pPr marL="0" indent="0">
              <a:defRPr/>
            </a:pPr>
            <a:r>
              <a:rPr lang="en-US" dirty="0">
                <a:sym typeface="Wingdings"/>
              </a:rPr>
              <a:t></a:t>
            </a:r>
            <a:r>
              <a:rPr lang="en-US" dirty="0"/>
              <a:t>  No</a:t>
            </a:r>
          </a:p>
          <a:p>
            <a:pPr marL="0" indent="0">
              <a:defRPr/>
            </a:pPr>
            <a:endParaRPr lang="en-US" dirty="0"/>
          </a:p>
        </p:txBody>
      </p:sp>
      <p:sp>
        <p:nvSpPr>
          <p:cNvPr id="3" name="Rectangle 2"/>
          <p:cNvSpPr/>
          <p:nvPr/>
        </p:nvSpPr>
        <p:spPr>
          <a:xfrm>
            <a:off x="2462151" y="3497979"/>
            <a:ext cx="5492338" cy="1653786"/>
          </a:xfrm>
          <a:prstGeom prst="rect">
            <a:avLst/>
          </a:prstGeom>
          <a:solidFill>
            <a:srgbClr val="FFFFFF"/>
          </a:solidFill>
          <a:ln w="38100" cmpd="sng">
            <a:solidFill>
              <a:schemeClr val="tx2"/>
            </a:solidFill>
          </a:ln>
        </p:spPr>
        <p:txBody>
          <a:bodyPr wrap="square" lIns="88900" tIns="88900" rIns="266700" bIns="88900">
            <a:spAutoFit/>
          </a:bodyPr>
          <a:lstStyle/>
          <a:p>
            <a:pPr>
              <a:lnSpc>
                <a:spcPct val="85000"/>
              </a:lnSpc>
            </a:pPr>
            <a:r>
              <a:rPr lang="en-US" sz="1600" b="1" dirty="0">
                <a:latin typeface="Courier New"/>
              </a:rPr>
              <a:t>proc sql;</a:t>
            </a:r>
          </a:p>
          <a:p>
            <a:pPr>
              <a:lnSpc>
                <a:spcPct val="85000"/>
              </a:lnSpc>
            </a:pPr>
            <a:r>
              <a:rPr lang="en-US" sz="1600" b="1" dirty="0">
                <a:latin typeface="Courier New"/>
              </a:rPr>
              <a:t>select count(*)</a:t>
            </a:r>
          </a:p>
          <a:p>
            <a:pPr>
              <a:lnSpc>
                <a:spcPct val="85000"/>
              </a:lnSpc>
            </a:pPr>
            <a:r>
              <a:rPr lang="en-US" sz="1600" b="1" dirty="0">
                <a:latin typeface="Courier New"/>
              </a:rPr>
              <a:t>   from orion.employee_donations;</a:t>
            </a:r>
          </a:p>
          <a:p>
            <a:pPr>
              <a:lnSpc>
                <a:spcPct val="85000"/>
              </a:lnSpc>
            </a:pPr>
            <a:endParaRPr lang="en-US" sz="1600" b="1" dirty="0">
              <a:latin typeface="Courier New"/>
            </a:endParaRPr>
          </a:p>
          <a:p>
            <a:pPr>
              <a:lnSpc>
                <a:spcPct val="85000"/>
              </a:lnSpc>
            </a:pPr>
            <a:r>
              <a:rPr lang="en-US" sz="1600" b="1" dirty="0">
                <a:latin typeface="Courier New"/>
              </a:rPr>
              <a:t>select count(Qtr1)</a:t>
            </a:r>
          </a:p>
          <a:p>
            <a:pPr>
              <a:lnSpc>
                <a:spcPct val="85000"/>
              </a:lnSpc>
            </a:pPr>
            <a:r>
              <a:rPr lang="en-US" sz="1600" b="1" dirty="0">
                <a:latin typeface="Courier New"/>
              </a:rPr>
              <a:t>   from orion.employee_donations;</a:t>
            </a:r>
          </a:p>
          <a:p>
            <a:pPr>
              <a:lnSpc>
                <a:spcPct val="85000"/>
              </a:lnSpc>
            </a:pPr>
            <a:r>
              <a:rPr lang="en-US" sz="1600" b="1" dirty="0">
                <a:latin typeface="Courier New"/>
              </a:rPr>
              <a:t>quit;</a:t>
            </a:r>
          </a:p>
        </p:txBody>
      </p:sp>
      <p:graphicFrame>
        <p:nvGraphicFramePr>
          <p:cNvPr id="4" name="Group 63"/>
          <p:cNvGraphicFramePr>
            <a:graphicFrameLocks noGrp="1"/>
          </p:cNvGraphicFramePr>
          <p:nvPr>
            <p:extLst>
              <p:ext uri="{D42A27DB-BD31-4B8C-83A1-F6EECF244321}">
                <p14:modId xmlns:p14="http://schemas.microsoft.com/office/powerpoint/2010/main" val="65487710"/>
              </p:ext>
            </p:extLst>
          </p:nvPr>
        </p:nvGraphicFramePr>
        <p:xfrm>
          <a:off x="3290105" y="1244930"/>
          <a:ext cx="3575174" cy="2093567"/>
        </p:xfrm>
        <a:graphic>
          <a:graphicData uri="http://schemas.openxmlformats.org/drawingml/2006/table">
            <a:tbl>
              <a:tblPr/>
              <a:tblGrid>
                <a:gridCol w="1257894">
                  <a:extLst>
                    <a:ext uri="{9D8B030D-6E8A-4147-A177-3AD203B41FA5}">
                      <a16:colId xmlns:a16="http://schemas.microsoft.com/office/drawing/2014/main" xmlns="" val="20000"/>
                    </a:ext>
                  </a:extLst>
                </a:gridCol>
                <a:gridCol w="579320">
                  <a:extLst>
                    <a:ext uri="{9D8B030D-6E8A-4147-A177-3AD203B41FA5}">
                      <a16:colId xmlns:a16="http://schemas.microsoft.com/office/drawing/2014/main" xmlns="" val="20001"/>
                    </a:ext>
                  </a:extLst>
                </a:gridCol>
                <a:gridCol w="579320">
                  <a:extLst>
                    <a:ext uri="{9D8B030D-6E8A-4147-A177-3AD203B41FA5}">
                      <a16:colId xmlns:a16="http://schemas.microsoft.com/office/drawing/2014/main" xmlns="" val="20002"/>
                    </a:ext>
                  </a:extLst>
                </a:gridCol>
                <a:gridCol w="579320">
                  <a:extLst>
                    <a:ext uri="{9D8B030D-6E8A-4147-A177-3AD203B41FA5}">
                      <a16:colId xmlns:a16="http://schemas.microsoft.com/office/drawing/2014/main" xmlns="" val="20003"/>
                    </a:ext>
                  </a:extLst>
                </a:gridCol>
                <a:gridCol w="579320">
                  <a:extLst>
                    <a:ext uri="{9D8B030D-6E8A-4147-A177-3AD203B41FA5}">
                      <a16:colId xmlns:a16="http://schemas.microsoft.com/office/drawing/2014/main" xmlns="" val="20004"/>
                    </a:ext>
                  </a:extLst>
                </a:gridCol>
              </a:tblGrid>
              <a:tr h="455305">
                <a:tc gridSpan="5">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rPr>
                        <a:t>Partial Table </a:t>
                      </a:r>
                      <a:r>
                        <a:rPr kumimoji="0" lang="en-US" sz="1100" b="1" i="0" u="none" strike="noStrike" cap="none" normalizeH="0" baseline="0" dirty="0">
                          <a:ln>
                            <a:noFill/>
                          </a:ln>
                          <a:solidFill>
                            <a:schemeClr val="tx1"/>
                          </a:solidFill>
                          <a:effectLst/>
                          <a:latin typeface="Arial" pitchFamily="34" charset="0"/>
                        </a:rPr>
                        <a:t>Employee_Donations</a:t>
                      </a:r>
                    </a:p>
                  </a:txBody>
                  <a:tcPr marL="0" marR="125433" marT="0" marB="0" anchor="ctr" horzOverflow="overflow">
                    <a:lnL>
                      <a:noFill/>
                    </a:lnL>
                    <a:lnR>
                      <a:noFill/>
                    </a:lnR>
                    <a:lnT>
                      <a:noFill/>
                    </a:lnT>
                    <a:lnB w="12700" cap="flat" cmpd="sng" algn="ctr">
                      <a:solidFill>
                        <a:schemeClr val="tx1"/>
                      </a:solidFill>
                      <a:prstDash val="solid"/>
                      <a:round/>
                      <a:headEnd type="none" w="med" len="lg"/>
                      <a:tailEnd type="none" w="med" len="lg"/>
                    </a:lnB>
                    <a:lnTlToBr>
                      <a:noFill/>
                    </a:lnTlToBr>
                    <a:lnBlToTr>
                      <a:noFill/>
                    </a:lnBlToTr>
                    <a:noFill/>
                  </a:tcPr>
                </a:tc>
                <a:tc hMerge="1">
                  <a:txBody>
                    <a:bodyPr/>
                    <a:lstStyle/>
                    <a:p>
                      <a:endParaRPr lang="en-US"/>
                    </a:p>
                  </a:txBody>
                  <a:tcPr/>
                </a:tc>
                <a:tc hMerge="1">
                  <a:txBody>
                    <a:bodyPr/>
                    <a:lstStyle/>
                    <a:p>
                      <a:pPr marL="0" marR="0" lvl="0" indent="0" algn="l" defTabSz="652463" rtl="0" eaLnBrk="1" fontAlgn="base" latinLnBrk="0" hangingPunct="1">
                        <a:lnSpc>
                          <a:spcPct val="100000"/>
                        </a:lnSpc>
                        <a:spcBef>
                          <a:spcPct val="20000"/>
                        </a:spcBef>
                        <a:spcAft>
                          <a:spcPct val="0"/>
                        </a:spcAft>
                        <a:buClrTx/>
                        <a:buSzTx/>
                        <a:buFontTx/>
                        <a:buNone/>
                        <a:tabLst/>
                      </a:pPr>
                      <a:endParaRPr kumimoji="0" lang="en-US" sz="1200" b="1" i="0" u="none" strike="noStrike" cap="none" normalizeH="0" baseline="0">
                        <a:ln>
                          <a:noFill/>
                        </a:ln>
                        <a:solidFill>
                          <a:schemeClr val="tx1"/>
                        </a:solidFill>
                        <a:effectLst/>
                        <a:latin typeface="Arial" pitchFamily="34" charset="0"/>
                      </a:endParaRPr>
                    </a:p>
                  </a:txBody>
                  <a:tcPr marL="0" marT="0" marB="0" anchor="ctr" horzOverflow="overflow">
                    <a:lnL>
                      <a:noFill/>
                    </a:lnL>
                    <a:lnR>
                      <a:noFill/>
                    </a:lnR>
                    <a:lnT>
                      <a:noFill/>
                    </a:lnT>
                    <a:lnB w="12700" cap="flat" cmpd="sng" algn="ctr">
                      <a:solidFill>
                        <a:schemeClr val="tx1"/>
                      </a:solidFill>
                      <a:prstDash val="solid"/>
                      <a:round/>
                      <a:headEnd type="none" w="med" len="lg"/>
                      <a:tailEnd type="none" w="med" len="lg"/>
                    </a:lnB>
                    <a:lnTlToBr>
                      <a:noFill/>
                    </a:lnTlToBr>
                    <a:lnBlToTr>
                      <a:noFill/>
                    </a:lnBlToTr>
                    <a:noFill/>
                  </a:tcPr>
                </a:tc>
                <a:tc hMerge="1">
                  <a:txBody>
                    <a:bodyPr/>
                    <a:lstStyle/>
                    <a:p>
                      <a:pPr marL="0" marR="0" lvl="0" indent="0" algn="l" defTabSz="652463" rtl="0" eaLnBrk="1" fontAlgn="base" latinLnBrk="0" hangingPunct="1">
                        <a:lnSpc>
                          <a:spcPct val="100000"/>
                        </a:lnSpc>
                        <a:spcBef>
                          <a:spcPct val="20000"/>
                        </a:spcBef>
                        <a:spcAft>
                          <a:spcPct val="0"/>
                        </a:spcAft>
                        <a:buClrTx/>
                        <a:buSzTx/>
                        <a:buFontTx/>
                        <a:buNone/>
                        <a:tabLst/>
                      </a:pPr>
                      <a:endParaRPr kumimoji="0" lang="en-US" sz="1200" b="1" i="0" u="none" strike="noStrike" cap="none" normalizeH="0" baseline="0">
                        <a:ln>
                          <a:noFill/>
                        </a:ln>
                        <a:solidFill>
                          <a:schemeClr val="tx1"/>
                        </a:solidFill>
                        <a:effectLst/>
                        <a:latin typeface="Arial" pitchFamily="34" charset="0"/>
                      </a:endParaRPr>
                    </a:p>
                  </a:txBody>
                  <a:tcPr marL="0" marT="0" marB="0" anchor="ctr" horzOverflow="overflow">
                    <a:lnL>
                      <a:noFill/>
                    </a:lnL>
                    <a:lnR>
                      <a:noFill/>
                    </a:lnR>
                    <a:lnT>
                      <a:noFill/>
                    </a:lnT>
                    <a:lnB w="12700" cap="flat" cmpd="sng" algn="ctr">
                      <a:solidFill>
                        <a:schemeClr val="tx1"/>
                      </a:solidFill>
                      <a:prstDash val="solid"/>
                      <a:round/>
                      <a:headEnd type="none" w="med" len="lg"/>
                      <a:tailEnd type="none" w="med" len="lg"/>
                    </a:lnB>
                    <a:lnTlToBr>
                      <a:noFill/>
                    </a:lnTlToBr>
                    <a:lnBlToTr>
                      <a:noFill/>
                    </a:lnBlToTr>
                    <a:noFill/>
                  </a:tcPr>
                </a:tc>
                <a:tc hMerge="1">
                  <a:txBody>
                    <a:bodyPr/>
                    <a:lstStyle/>
                    <a:p>
                      <a:pPr marL="0" marR="0" lvl="0" indent="0" algn="l" defTabSz="652463" rtl="0" eaLnBrk="1" fontAlgn="base" latinLnBrk="0" hangingPunct="1">
                        <a:lnSpc>
                          <a:spcPct val="100000"/>
                        </a:lnSpc>
                        <a:spcBef>
                          <a:spcPct val="20000"/>
                        </a:spcBef>
                        <a:spcAft>
                          <a:spcPct val="0"/>
                        </a:spcAft>
                        <a:buClrTx/>
                        <a:buSzTx/>
                        <a:buFontTx/>
                        <a:buNone/>
                        <a:tabLst/>
                      </a:pPr>
                      <a:endParaRPr kumimoji="0" lang="en-US" sz="1200" b="1" i="0" u="none" strike="noStrike" cap="none" normalizeH="0" baseline="0">
                        <a:ln>
                          <a:noFill/>
                        </a:ln>
                        <a:solidFill>
                          <a:schemeClr val="tx1"/>
                        </a:solidFill>
                        <a:effectLst/>
                        <a:latin typeface="Arial" pitchFamily="34" charset="0"/>
                      </a:endParaRPr>
                    </a:p>
                  </a:txBody>
                  <a:tcPr marL="0" marT="0" marB="0" anchor="ctr" horzOverflow="overflow">
                    <a:lnL>
                      <a:noFill/>
                    </a:lnL>
                    <a:lnR>
                      <a:noFill/>
                    </a:lnR>
                    <a:lnT>
                      <a:noFill/>
                    </a:lnT>
                    <a:lnB w="12700" cap="flat" cmpd="sng" algn="ctr">
                      <a:solidFill>
                        <a:schemeClr val="tx1"/>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xmlns="" val="10000"/>
                  </a:ext>
                </a:extLst>
              </a:tr>
              <a:tr h="298954">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dirty="0">
                          <a:ln>
                            <a:noFill/>
                          </a:ln>
                          <a:solidFill>
                            <a:schemeClr val="tx1"/>
                          </a:solidFill>
                          <a:effectLst/>
                          <a:latin typeface="Arial" pitchFamily="34" charset="0"/>
                        </a:rPr>
                        <a:t>Employee_ID</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dirty="0">
                          <a:ln>
                            <a:noFill/>
                          </a:ln>
                          <a:solidFill>
                            <a:schemeClr val="tx1"/>
                          </a:solidFill>
                          <a:effectLst/>
                          <a:latin typeface="Arial" pitchFamily="34" charset="0"/>
                        </a:rPr>
                        <a:t>Qtr1</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dirty="0">
                          <a:ln>
                            <a:noFill/>
                          </a:ln>
                          <a:solidFill>
                            <a:schemeClr val="tx1"/>
                          </a:solidFill>
                          <a:effectLst/>
                          <a:latin typeface="Arial" pitchFamily="34" charset="0"/>
                        </a:rPr>
                        <a:t>Qtr2</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dirty="0">
                          <a:ln>
                            <a:noFill/>
                          </a:ln>
                          <a:solidFill>
                            <a:schemeClr val="tx1"/>
                          </a:solidFill>
                          <a:effectLst/>
                          <a:latin typeface="Arial" pitchFamily="34" charset="0"/>
                        </a:rPr>
                        <a:t>Qtr3</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dirty="0">
                          <a:ln>
                            <a:noFill/>
                          </a:ln>
                          <a:solidFill>
                            <a:schemeClr val="tx1"/>
                          </a:solidFill>
                          <a:effectLst/>
                          <a:latin typeface="Arial" pitchFamily="34" charset="0"/>
                        </a:rPr>
                        <a:t>Qtr4</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xmlns="" val="10001"/>
                  </a:ext>
                </a:extLst>
              </a:tr>
              <a:tr h="259220">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34" charset="0"/>
                        </a:rPr>
                        <a:t>120265</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dirty="0">
                          <a:ln>
                            <a:noFill/>
                          </a:ln>
                          <a:solidFill>
                            <a:schemeClr val="tx1"/>
                          </a:solidFill>
                          <a:effectLst/>
                          <a:latin typeface="Arial" pitchFamily="34" charset="0"/>
                        </a:rPr>
                        <a: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r" defTabSz="652463" rtl="0" eaLnBrk="1" fontAlgn="base" latinLnBrk="0" hangingPunct="1">
                        <a:lnSpc>
                          <a:spcPct val="100000"/>
                        </a:lnSpc>
                        <a:spcBef>
                          <a:spcPct val="20000"/>
                        </a:spcBef>
                        <a:spcAft>
                          <a:spcPct val="0"/>
                        </a:spcAft>
                        <a:buClrTx/>
                        <a:buSzTx/>
                        <a:buFontTx/>
                        <a:buNone/>
                        <a:tabLst/>
                        <a:defRPr/>
                      </a:pPr>
                      <a:r>
                        <a:rPr kumimoji="0" lang="en-US" sz="1000" b="1" i="0" u="none" strike="noStrike" cap="none" normalizeH="0" baseline="0" dirty="0">
                          <a:ln>
                            <a:noFill/>
                          </a:ln>
                          <a:solidFill>
                            <a:schemeClr val="tx1"/>
                          </a:solidFill>
                          <a:effectLst/>
                          <a:latin typeface="Arial" pitchFamily="34" charset="0"/>
                        </a:rPr>
                        <a: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r" defTabSz="652463" rtl="0" eaLnBrk="1" fontAlgn="base" latinLnBrk="0" hangingPunct="1">
                        <a:lnSpc>
                          <a:spcPct val="100000"/>
                        </a:lnSpc>
                        <a:spcBef>
                          <a:spcPct val="20000"/>
                        </a:spcBef>
                        <a:spcAft>
                          <a:spcPct val="0"/>
                        </a:spcAft>
                        <a:buClrTx/>
                        <a:buSzTx/>
                        <a:buFontTx/>
                        <a:buNone/>
                        <a:tabLst/>
                        <a:defRPr/>
                      </a:pPr>
                      <a:r>
                        <a:rPr kumimoji="0" lang="en-US" sz="1000" b="1" i="0" u="none" strike="noStrike" cap="none" normalizeH="0" baseline="0" dirty="0">
                          <a:ln>
                            <a:noFill/>
                          </a:ln>
                          <a:solidFill>
                            <a:schemeClr val="tx1"/>
                          </a:solidFill>
                          <a:effectLst/>
                          <a:latin typeface="Arial" pitchFamily="34" charset="0"/>
                        </a:rPr>
                        <a: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r" defTabSz="652463" rtl="0" eaLnBrk="1" fontAlgn="base" latinLnBrk="0" hangingPunct="1">
                        <a:lnSpc>
                          <a:spcPct val="100000"/>
                        </a:lnSpc>
                        <a:spcBef>
                          <a:spcPct val="20000"/>
                        </a:spcBef>
                        <a:spcAft>
                          <a:spcPct val="0"/>
                        </a:spcAft>
                        <a:buClrTx/>
                        <a:buSzTx/>
                        <a:buFontTx/>
                        <a:buNone/>
                        <a:tabLst/>
                        <a:defRPr/>
                      </a:pPr>
                      <a:r>
                        <a:rPr kumimoji="0" lang="en-US" sz="1000" b="0" i="0" u="none" strike="noStrike" cap="none" normalizeH="0" baseline="0" dirty="0">
                          <a:ln>
                            <a:noFill/>
                          </a:ln>
                          <a:solidFill>
                            <a:schemeClr val="tx1"/>
                          </a:solidFill>
                          <a:effectLst/>
                          <a:latin typeface="Arial" pitchFamily="34" charset="0"/>
                        </a:rPr>
                        <a:t>25</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xmlns="" val="10002"/>
                  </a:ext>
                </a:extLst>
              </a:tr>
              <a:tr h="270022">
                <a:tc>
                  <a:txBody>
                    <a:bodyPr/>
                    <a:lstStyle/>
                    <a:p>
                      <a:pPr marL="0" marR="0" lvl="0" indent="0" algn="r" defTabSz="652463" rtl="0" eaLnBrk="1" fontAlgn="base" latinLnBrk="0" hangingPunct="1">
                        <a:lnSpc>
                          <a:spcPct val="100000"/>
                        </a:lnSpc>
                        <a:spcBef>
                          <a:spcPct val="20000"/>
                        </a:spcBef>
                        <a:spcAft>
                          <a:spcPct val="0"/>
                        </a:spcAft>
                        <a:buClrTx/>
                        <a:buSzTx/>
                        <a:buFontTx/>
                        <a:buNone/>
                        <a:tabLst/>
                        <a:defRPr/>
                      </a:pPr>
                      <a:r>
                        <a:rPr kumimoji="0" lang="en-US" sz="1000" b="0" i="0" u="none" strike="noStrike" cap="none" normalizeH="0" baseline="0" dirty="0">
                          <a:ln>
                            <a:noFill/>
                          </a:ln>
                          <a:solidFill>
                            <a:schemeClr val="tx1"/>
                          </a:solidFill>
                          <a:effectLst/>
                          <a:latin typeface="Arial" pitchFamily="34" charset="0"/>
                        </a:rPr>
                        <a:t>120267</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r" defTabSz="652463" rtl="0" eaLnBrk="1" fontAlgn="base" latinLnBrk="0" hangingPunct="1">
                        <a:lnSpc>
                          <a:spcPct val="100000"/>
                        </a:lnSpc>
                        <a:spcBef>
                          <a:spcPct val="20000"/>
                        </a:spcBef>
                        <a:spcAft>
                          <a:spcPct val="0"/>
                        </a:spcAft>
                        <a:buClrTx/>
                        <a:buSzTx/>
                        <a:buFontTx/>
                        <a:buNone/>
                        <a:tabLst/>
                        <a:defRPr/>
                      </a:pPr>
                      <a:r>
                        <a:rPr kumimoji="0" lang="en-US" sz="1000" b="0" i="0" u="none" strike="noStrike" cap="none" normalizeH="0" baseline="0" dirty="0">
                          <a:ln>
                            <a:noFill/>
                          </a:ln>
                          <a:solidFill>
                            <a:schemeClr val="tx1"/>
                          </a:solidFill>
                          <a:effectLst/>
                          <a:latin typeface="Arial" pitchFamily="34" charset="0"/>
                        </a:rPr>
                        <a:t>15</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r" defTabSz="652463" rtl="0" eaLnBrk="1" fontAlgn="base" latinLnBrk="0" hangingPunct="1">
                        <a:lnSpc>
                          <a:spcPct val="100000"/>
                        </a:lnSpc>
                        <a:spcBef>
                          <a:spcPct val="20000"/>
                        </a:spcBef>
                        <a:spcAft>
                          <a:spcPct val="0"/>
                        </a:spcAft>
                        <a:buClrTx/>
                        <a:buSzTx/>
                        <a:buFontTx/>
                        <a:buNone/>
                        <a:tabLst/>
                        <a:defRPr/>
                      </a:pPr>
                      <a:r>
                        <a:rPr kumimoji="0" lang="en-US" sz="1000" b="0" i="0" u="none" strike="noStrike" cap="none" normalizeH="0" baseline="0" dirty="0">
                          <a:ln>
                            <a:noFill/>
                          </a:ln>
                          <a:solidFill>
                            <a:schemeClr val="tx1"/>
                          </a:solidFill>
                          <a:effectLst/>
                          <a:latin typeface="Arial" pitchFamily="34" charset="0"/>
                        </a:rPr>
                        <a:t>15</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r" defTabSz="652463" rtl="0" eaLnBrk="1" fontAlgn="base" latinLnBrk="0" hangingPunct="1">
                        <a:lnSpc>
                          <a:spcPct val="100000"/>
                        </a:lnSpc>
                        <a:spcBef>
                          <a:spcPct val="20000"/>
                        </a:spcBef>
                        <a:spcAft>
                          <a:spcPct val="0"/>
                        </a:spcAft>
                        <a:buClrTx/>
                        <a:buSzTx/>
                        <a:buFontTx/>
                        <a:buNone/>
                        <a:tabLst/>
                        <a:defRPr/>
                      </a:pPr>
                      <a:r>
                        <a:rPr kumimoji="0" lang="en-US" sz="1000" b="0" i="0" u="none" strike="noStrike" cap="none" normalizeH="0" baseline="0" dirty="0">
                          <a:ln>
                            <a:noFill/>
                          </a:ln>
                          <a:solidFill>
                            <a:schemeClr val="tx1"/>
                          </a:solidFill>
                          <a:effectLst/>
                          <a:latin typeface="Arial" pitchFamily="34" charset="0"/>
                        </a:rPr>
                        <a:t>15</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r" defTabSz="652463" rtl="0" eaLnBrk="1" fontAlgn="base" latinLnBrk="0" hangingPunct="1">
                        <a:lnSpc>
                          <a:spcPct val="100000"/>
                        </a:lnSpc>
                        <a:spcBef>
                          <a:spcPct val="20000"/>
                        </a:spcBef>
                        <a:spcAft>
                          <a:spcPct val="0"/>
                        </a:spcAft>
                        <a:buClrTx/>
                        <a:buSzTx/>
                        <a:buFontTx/>
                        <a:buNone/>
                        <a:tabLst/>
                        <a:defRPr/>
                      </a:pPr>
                      <a:r>
                        <a:rPr kumimoji="0" lang="en-US" sz="1000" b="0" i="0" u="none" strike="noStrike" cap="none" normalizeH="0" baseline="0" dirty="0">
                          <a:ln>
                            <a:noFill/>
                          </a:ln>
                          <a:solidFill>
                            <a:schemeClr val="tx1"/>
                          </a:solidFill>
                          <a:effectLst/>
                          <a:latin typeface="Arial" pitchFamily="34" charset="0"/>
                        </a:rPr>
                        <a:t>15</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xmlns="" val="10003"/>
                  </a:ext>
                </a:extLst>
              </a:tr>
              <a:tr h="270022">
                <a:tc>
                  <a:txBody>
                    <a:bodyPr/>
                    <a:lstStyle/>
                    <a:p>
                      <a:pPr marL="0" marR="0" lvl="0" indent="0" algn="r" defTabSz="652463" rtl="0" eaLnBrk="1" fontAlgn="base" latinLnBrk="0" hangingPunct="1">
                        <a:lnSpc>
                          <a:spcPct val="100000"/>
                        </a:lnSpc>
                        <a:spcBef>
                          <a:spcPct val="20000"/>
                        </a:spcBef>
                        <a:spcAft>
                          <a:spcPct val="0"/>
                        </a:spcAft>
                        <a:buClrTx/>
                        <a:buSzTx/>
                        <a:buFontTx/>
                        <a:buNone/>
                        <a:tabLst/>
                        <a:defRPr/>
                      </a:pPr>
                      <a:r>
                        <a:rPr kumimoji="0" lang="en-US" sz="1000" b="0" i="0" u="none" strike="noStrike" cap="none" normalizeH="0" baseline="0" dirty="0">
                          <a:ln>
                            <a:noFill/>
                          </a:ln>
                          <a:solidFill>
                            <a:schemeClr val="tx1"/>
                          </a:solidFill>
                          <a:effectLst/>
                          <a:latin typeface="Arial" pitchFamily="34" charset="0"/>
                        </a:rPr>
                        <a:t>120269</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r" defTabSz="652463" rtl="0" eaLnBrk="1" fontAlgn="base" latinLnBrk="0" hangingPunct="1">
                        <a:lnSpc>
                          <a:spcPct val="100000"/>
                        </a:lnSpc>
                        <a:spcBef>
                          <a:spcPct val="20000"/>
                        </a:spcBef>
                        <a:spcAft>
                          <a:spcPct val="0"/>
                        </a:spcAft>
                        <a:buClrTx/>
                        <a:buSzTx/>
                        <a:buFontTx/>
                        <a:buNone/>
                        <a:tabLst/>
                        <a:defRPr/>
                      </a:pPr>
                      <a:r>
                        <a:rPr kumimoji="0" lang="en-US" sz="1000" b="0" i="0" u="none" strike="noStrike" cap="none" normalizeH="0" baseline="0" dirty="0">
                          <a:ln>
                            <a:noFill/>
                          </a:ln>
                          <a:solidFill>
                            <a:schemeClr val="tx1"/>
                          </a:solidFill>
                          <a:effectLst/>
                          <a:latin typeface="Arial" pitchFamily="34" charset="0"/>
                        </a:rPr>
                        <a:t>20</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r" defTabSz="652463" rtl="0" eaLnBrk="1" fontAlgn="base" latinLnBrk="0" hangingPunct="1">
                        <a:lnSpc>
                          <a:spcPct val="100000"/>
                        </a:lnSpc>
                        <a:spcBef>
                          <a:spcPct val="20000"/>
                        </a:spcBef>
                        <a:spcAft>
                          <a:spcPct val="0"/>
                        </a:spcAft>
                        <a:buClrTx/>
                        <a:buSzTx/>
                        <a:buFontTx/>
                        <a:buNone/>
                        <a:tabLst/>
                        <a:defRPr/>
                      </a:pPr>
                      <a:r>
                        <a:rPr kumimoji="0" lang="en-US" sz="1000" b="0" i="0" u="none" strike="noStrike" cap="none" normalizeH="0" baseline="0" dirty="0">
                          <a:ln>
                            <a:noFill/>
                          </a:ln>
                          <a:solidFill>
                            <a:schemeClr val="tx1"/>
                          </a:solidFill>
                          <a:effectLst/>
                          <a:latin typeface="Arial" pitchFamily="34" charset="0"/>
                        </a:rPr>
                        <a:t>20</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r" defTabSz="652463" rtl="0" eaLnBrk="1" fontAlgn="base" latinLnBrk="0" hangingPunct="1">
                        <a:lnSpc>
                          <a:spcPct val="100000"/>
                        </a:lnSpc>
                        <a:spcBef>
                          <a:spcPct val="20000"/>
                        </a:spcBef>
                        <a:spcAft>
                          <a:spcPct val="0"/>
                        </a:spcAft>
                        <a:buClrTx/>
                        <a:buSzTx/>
                        <a:buFontTx/>
                        <a:buNone/>
                        <a:tabLst/>
                        <a:defRPr/>
                      </a:pPr>
                      <a:r>
                        <a:rPr kumimoji="0" lang="en-US" sz="1000" b="0" i="0" u="none" strike="noStrike" cap="none" normalizeH="0" baseline="0" dirty="0">
                          <a:ln>
                            <a:noFill/>
                          </a:ln>
                          <a:solidFill>
                            <a:schemeClr val="tx1"/>
                          </a:solidFill>
                          <a:effectLst/>
                          <a:latin typeface="Arial" pitchFamily="34" charset="0"/>
                        </a:rPr>
                        <a:t>20</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r" defTabSz="652463" rtl="0" eaLnBrk="1" fontAlgn="base" latinLnBrk="0" hangingPunct="1">
                        <a:lnSpc>
                          <a:spcPct val="100000"/>
                        </a:lnSpc>
                        <a:spcBef>
                          <a:spcPct val="20000"/>
                        </a:spcBef>
                        <a:spcAft>
                          <a:spcPct val="0"/>
                        </a:spcAft>
                        <a:buClrTx/>
                        <a:buSzTx/>
                        <a:buFontTx/>
                        <a:buNone/>
                        <a:tabLst/>
                        <a:defRPr/>
                      </a:pPr>
                      <a:r>
                        <a:rPr kumimoji="0" lang="en-US" sz="1000" b="0" i="0" u="none" strike="noStrike" cap="none" normalizeH="0" baseline="0" dirty="0">
                          <a:ln>
                            <a:noFill/>
                          </a:ln>
                          <a:solidFill>
                            <a:schemeClr val="tx1"/>
                          </a:solidFill>
                          <a:effectLst/>
                          <a:latin typeface="Arial" pitchFamily="34" charset="0"/>
                        </a:rPr>
                        <a:t>20</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xmlns="" val="10004"/>
                  </a:ext>
                </a:extLst>
              </a:tr>
              <a:tr h="270022">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34" charset="0"/>
                        </a:rPr>
                        <a:t>120270</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34" charset="0"/>
                        </a:rPr>
                        <a:t>20</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652463" rtl="0" eaLnBrk="1" fontAlgn="base" latinLnBrk="0" hangingPunct="1">
                        <a:lnSpc>
                          <a:spcPct val="100000"/>
                        </a:lnSpc>
                        <a:spcBef>
                          <a:spcPct val="20000"/>
                        </a:spcBef>
                        <a:spcAft>
                          <a:spcPct val="0"/>
                        </a:spcAft>
                        <a:buClrTx/>
                        <a:buSzTx/>
                        <a:buFontTx/>
                        <a:buNone/>
                        <a:tabLst/>
                        <a:defRPr/>
                      </a:pPr>
                      <a:r>
                        <a:rPr kumimoji="0" lang="en-US" sz="1000" b="0" i="0" u="none" strike="noStrike" cap="none" normalizeH="0" baseline="0" dirty="0">
                          <a:ln>
                            <a:noFill/>
                          </a:ln>
                          <a:solidFill>
                            <a:schemeClr val="tx1"/>
                          </a:solidFill>
                          <a:effectLst/>
                          <a:latin typeface="Arial" pitchFamily="34" charset="0"/>
                        </a:rPr>
                        <a:t>10</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652463" rtl="0" eaLnBrk="1" fontAlgn="base" latinLnBrk="0" hangingPunct="1">
                        <a:lnSpc>
                          <a:spcPct val="100000"/>
                        </a:lnSpc>
                        <a:spcBef>
                          <a:spcPct val="20000"/>
                        </a:spcBef>
                        <a:spcAft>
                          <a:spcPct val="0"/>
                        </a:spcAft>
                        <a:buClrTx/>
                        <a:buSzTx/>
                        <a:buFontTx/>
                        <a:buNone/>
                        <a:tabLst/>
                        <a:defRPr/>
                      </a:pPr>
                      <a:r>
                        <a:rPr kumimoji="0" lang="en-US" sz="1000" b="0" i="0" u="none" strike="noStrike" cap="none" normalizeH="0" baseline="0" dirty="0">
                          <a:ln>
                            <a:noFill/>
                          </a:ln>
                          <a:solidFill>
                            <a:schemeClr val="tx1"/>
                          </a:solidFill>
                          <a:effectLst/>
                          <a:latin typeface="Arial" pitchFamily="34" charset="0"/>
                        </a:rPr>
                        <a:t>5</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652463" rtl="0" eaLnBrk="1" fontAlgn="base" latinLnBrk="0" hangingPunct="1">
                        <a:lnSpc>
                          <a:spcPct val="100000"/>
                        </a:lnSpc>
                        <a:spcBef>
                          <a:spcPct val="20000"/>
                        </a:spcBef>
                        <a:spcAft>
                          <a:spcPct val="0"/>
                        </a:spcAft>
                        <a:buClrTx/>
                        <a:buSzTx/>
                        <a:buFontTx/>
                        <a:buNone/>
                        <a:tabLst/>
                        <a:defRPr/>
                      </a:pPr>
                      <a:r>
                        <a:rPr kumimoji="0" lang="en-US" sz="1000" b="1" i="0" u="none" strike="noStrike" cap="none" normalizeH="0" baseline="0" dirty="0">
                          <a:ln>
                            <a:noFill/>
                          </a:ln>
                          <a:solidFill>
                            <a:schemeClr val="tx1"/>
                          </a:solidFill>
                          <a:effectLst/>
                          <a:latin typeface="Arial" pitchFamily="34" charset="0"/>
                        </a:rPr>
                        <a: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xmlns="" val="10005"/>
                  </a:ext>
                </a:extLst>
              </a:tr>
              <a:tr h="270022">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34" charset="0"/>
                        </a:rPr>
                        <a:t>120271</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pitchFamily="34" charset="0"/>
                        </a:rPr>
                        <a:t>20</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652463" rtl="0" eaLnBrk="1" fontAlgn="base" latinLnBrk="0" hangingPunct="1">
                        <a:lnSpc>
                          <a:spcPct val="100000"/>
                        </a:lnSpc>
                        <a:spcBef>
                          <a:spcPct val="20000"/>
                        </a:spcBef>
                        <a:spcAft>
                          <a:spcPct val="0"/>
                        </a:spcAft>
                        <a:buClrTx/>
                        <a:buSzTx/>
                        <a:buFontTx/>
                        <a:buNone/>
                        <a:tabLst/>
                        <a:defRPr/>
                      </a:pPr>
                      <a:r>
                        <a:rPr kumimoji="0" lang="en-US" sz="1000" b="0" i="0" u="none" strike="noStrike" cap="none" normalizeH="0" baseline="0" dirty="0">
                          <a:ln>
                            <a:noFill/>
                          </a:ln>
                          <a:solidFill>
                            <a:schemeClr val="tx1"/>
                          </a:solidFill>
                          <a:effectLst/>
                          <a:latin typeface="Arial" pitchFamily="34" charset="0"/>
                        </a:rPr>
                        <a:t>20</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652463" rtl="0" eaLnBrk="1" fontAlgn="base" latinLnBrk="0" hangingPunct="1">
                        <a:lnSpc>
                          <a:spcPct val="100000"/>
                        </a:lnSpc>
                        <a:spcBef>
                          <a:spcPct val="20000"/>
                        </a:spcBef>
                        <a:spcAft>
                          <a:spcPct val="0"/>
                        </a:spcAft>
                        <a:buClrTx/>
                        <a:buSzTx/>
                        <a:buFontTx/>
                        <a:buNone/>
                        <a:tabLst/>
                        <a:defRPr/>
                      </a:pPr>
                      <a:r>
                        <a:rPr kumimoji="0" lang="en-US" sz="1000" b="0" i="0" u="none" strike="noStrike" cap="none" normalizeH="0" baseline="0" dirty="0">
                          <a:ln>
                            <a:noFill/>
                          </a:ln>
                          <a:solidFill>
                            <a:schemeClr val="tx1"/>
                          </a:solidFill>
                          <a:effectLst/>
                          <a:latin typeface="Arial" pitchFamily="34" charset="0"/>
                        </a:rPr>
                        <a:t>20</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652463" rtl="0" eaLnBrk="1" fontAlgn="base" latinLnBrk="0" hangingPunct="1">
                        <a:lnSpc>
                          <a:spcPct val="100000"/>
                        </a:lnSpc>
                        <a:spcBef>
                          <a:spcPct val="20000"/>
                        </a:spcBef>
                        <a:spcAft>
                          <a:spcPct val="0"/>
                        </a:spcAft>
                        <a:buClrTx/>
                        <a:buSzTx/>
                        <a:buFontTx/>
                        <a:buNone/>
                        <a:tabLst/>
                        <a:defRPr/>
                      </a:pPr>
                      <a:r>
                        <a:rPr kumimoji="0" lang="en-US" sz="1000" b="0" i="0" u="none" strike="noStrike" cap="none" normalizeH="0" baseline="0" dirty="0">
                          <a:ln>
                            <a:noFill/>
                          </a:ln>
                          <a:solidFill>
                            <a:schemeClr val="tx1"/>
                          </a:solidFill>
                          <a:effectLst/>
                          <a:latin typeface="Arial" pitchFamily="34" charset="0"/>
                        </a:rPr>
                        <a:t>20</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xmlns="" val="10006"/>
                  </a:ext>
                </a:extLst>
              </a:tr>
            </a:tbl>
          </a:graphicData>
        </a:graphic>
      </p:graphicFrame>
    </p:spTree>
    <p:custDataLst>
      <p:tags r:id="rId1"/>
    </p:custData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7"/>
              <a:defRPr/>
            </a:pPr>
            <a:r>
              <a:rPr lang="en-US" dirty="0"/>
              <a:t>The </a:t>
            </a:r>
            <a:r>
              <a:rPr lang="en-US" b="1" dirty="0"/>
              <a:t>product_dim</a:t>
            </a:r>
            <a:r>
              <a:rPr lang="en-US" dirty="0"/>
              <a:t> table contains 481 rows, one row for each product that Orion Star sells. All Orion Star products are assigned to one of 50 product groups. Which SELECT statement creates a report that shows the number of products in each product group?</a:t>
            </a:r>
          </a:p>
          <a:p>
            <a:pPr marL="0" indent="0">
              <a:defRPr/>
            </a:pPr>
            <a:endParaRPr lang="en-US" sz="800" b="1" dirty="0"/>
          </a:p>
          <a:p>
            <a:pPr lvl="1">
              <a:buClr>
                <a:schemeClr val="tx1"/>
              </a:buClr>
              <a:buSzTx/>
              <a:buFont typeface="Wingdings" pitchFamily="2" charset="2"/>
              <a:buAutoNum type="alphaLcPeriod"/>
              <a:defRPr/>
            </a:pPr>
            <a:r>
              <a:rPr lang="en-US" sz="1800" dirty="0"/>
              <a:t>select Product_Group,  count(*) as Products</a:t>
            </a:r>
            <a:br>
              <a:rPr lang="en-US" sz="1800" dirty="0"/>
            </a:br>
            <a:r>
              <a:rPr lang="en-US" sz="1800" dirty="0"/>
              <a:t>     from orion.product_dim;</a:t>
            </a:r>
          </a:p>
          <a:p>
            <a:pPr lvl="1">
              <a:buClr>
                <a:schemeClr val="tx1"/>
              </a:buClr>
              <a:buSzTx/>
              <a:buFont typeface="Wingdings" pitchFamily="2" charset="2"/>
              <a:buAutoNum type="alphaLcPeriod"/>
              <a:defRPr/>
            </a:pPr>
            <a:r>
              <a:rPr lang="en-US" sz="1800" dirty="0"/>
              <a:t>select Product_Group, count(*) as Products</a:t>
            </a:r>
            <a:br>
              <a:rPr lang="en-US" sz="1800" dirty="0"/>
            </a:br>
            <a:r>
              <a:rPr lang="en-US" sz="1800" dirty="0"/>
              <a:t>     from orion.product_dim</a:t>
            </a:r>
          </a:p>
          <a:p>
            <a:pPr marL="117475" lvl="1" indent="0">
              <a:buClr>
                <a:schemeClr val="tx1"/>
              </a:buClr>
              <a:buSzTx/>
              <a:buNone/>
              <a:defRPr/>
            </a:pPr>
            <a:r>
              <a:rPr lang="en-US" sz="1800" dirty="0"/>
              <a:t>          group by Product_Group;</a:t>
            </a:r>
          </a:p>
          <a:p>
            <a:pPr lvl="1">
              <a:buClr>
                <a:schemeClr val="tx1"/>
              </a:buClr>
              <a:buSzTx/>
              <a:buFont typeface="+mj-lt"/>
              <a:buAutoNum type="alphaLcPeriod" startAt="3"/>
              <a:defRPr/>
            </a:pPr>
            <a:r>
              <a:rPr lang="en-US" sz="1800" dirty="0"/>
              <a:t>select Product_Group, count(*) as Products</a:t>
            </a:r>
            <a:br>
              <a:rPr lang="en-US" sz="1800" dirty="0"/>
            </a:br>
            <a:r>
              <a:rPr lang="en-US" sz="1800" dirty="0"/>
              <a:t>     from orion.product_dim</a:t>
            </a:r>
          </a:p>
          <a:p>
            <a:pPr marL="117475" lvl="1" indent="0">
              <a:buClr>
                <a:schemeClr val="tx1"/>
              </a:buClr>
              <a:buSzTx/>
              <a:buNone/>
              <a:defRPr/>
            </a:pPr>
            <a:r>
              <a:rPr lang="en-US" sz="1800" dirty="0"/>
              <a:t>          group by Product_Group,  Products;</a:t>
            </a:r>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marL="0" indent="0">
              <a:defRPr/>
            </a:pPr>
            <a:endParaRPr lang="en-US" dirty="0"/>
          </a:p>
        </p:txBody>
      </p:sp>
    </p:spTree>
    <p:custDataLst>
      <p:tags r:id="rId1"/>
    </p:custData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8"/>
              <a:defRPr/>
            </a:pPr>
            <a:r>
              <a:rPr lang="en-US" dirty="0"/>
              <a:t>Which of the following options uses an ANSI standard column modifier to create a label that is displayed </a:t>
            </a:r>
            <a:br>
              <a:rPr lang="en-US" dirty="0"/>
            </a:br>
            <a:r>
              <a:rPr lang="en-US" dirty="0"/>
              <a:t>as the heading for a column in the output?</a:t>
            </a:r>
          </a:p>
          <a:p>
            <a:pPr marL="0" indent="0">
              <a:defRPr/>
            </a:pPr>
            <a:endParaRPr lang="en-US" sz="800" b="1" dirty="0"/>
          </a:p>
          <a:p>
            <a:pPr lvl="1">
              <a:buClr>
                <a:schemeClr val="tx1"/>
              </a:buClr>
              <a:buSzTx/>
              <a:buFont typeface="Wingdings" pitchFamily="2" charset="2"/>
              <a:buAutoNum type="alphaLcPeriod"/>
              <a:defRPr/>
            </a:pPr>
            <a:r>
              <a:rPr lang="en-US" dirty="0"/>
              <a:t>'Employee Number'</a:t>
            </a:r>
          </a:p>
          <a:p>
            <a:pPr lvl="1">
              <a:buClr>
                <a:schemeClr val="tx1"/>
              </a:buClr>
              <a:buSzTx/>
              <a:buFont typeface="Wingdings" pitchFamily="2" charset="2"/>
              <a:buAutoNum type="alphaLcPeriod"/>
              <a:defRPr/>
            </a:pPr>
            <a:r>
              <a:rPr lang="en-US" dirty="0"/>
              <a:t>Employee Number</a:t>
            </a:r>
          </a:p>
          <a:p>
            <a:pPr lvl="1">
              <a:buClr>
                <a:schemeClr val="tx1"/>
              </a:buClr>
              <a:buSzTx/>
              <a:buFont typeface="Wingdings" pitchFamily="2" charset="2"/>
              <a:buAutoNum type="alphaLcPeriod"/>
              <a:defRPr/>
            </a:pPr>
            <a:r>
              <a:rPr lang="en-US" dirty="0"/>
              <a:t>Label='Employee ID'</a:t>
            </a:r>
          </a:p>
          <a:p>
            <a:pPr lvl="1">
              <a:buClr>
                <a:schemeClr val="tx1"/>
              </a:buClr>
              <a:buSzTx/>
              <a:buFont typeface="Wingdings" pitchFamily="2" charset="2"/>
              <a:buAutoNum type="alphaLcPeriod"/>
              <a:defRPr/>
            </a:pPr>
            <a:r>
              <a:rPr lang="en-US" dirty="0"/>
              <a:t>Header=Employee Reference Number</a:t>
            </a:r>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marL="0" indent="0">
              <a:defRPr/>
            </a:pPr>
            <a:endParaRPr lang="en-US" dirty="0"/>
          </a:p>
        </p:txBody>
      </p:sp>
    </p:spTree>
    <p:custDataLst>
      <p:tags r:id="rId1"/>
    </p:custData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9"/>
              <a:defRPr/>
            </a:pPr>
            <a:r>
              <a:rPr lang="en-US" dirty="0"/>
              <a:t>In which of the following queries can you replace </a:t>
            </a:r>
            <a:br>
              <a:rPr lang="en-US" dirty="0"/>
            </a:br>
            <a:r>
              <a:rPr lang="en-US" dirty="0"/>
              <a:t>the SAS summary function MEAN with the ANSI summary function AVG and get the same results? </a:t>
            </a:r>
          </a:p>
          <a:p>
            <a:pPr marL="0" indent="0">
              <a:defRPr/>
            </a:pPr>
            <a:endParaRPr lang="en-US" sz="800" b="1" dirty="0"/>
          </a:p>
          <a:p>
            <a:pPr lvl="1">
              <a:buClr>
                <a:schemeClr val="tx1"/>
              </a:buClr>
              <a:buSzTx/>
              <a:buFont typeface="Wingdings" pitchFamily="2" charset="2"/>
              <a:buAutoNum type="alphaLcPeriod"/>
              <a:defRPr/>
            </a:pPr>
            <a:r>
              <a:rPr lang="en-US" sz="2000" dirty="0"/>
              <a:t>select mean(Qtr1,Qtr2,Qtr3,Qtr4) as Mean_Annual </a:t>
            </a:r>
            <a:br>
              <a:rPr lang="en-US" sz="2000" dirty="0"/>
            </a:br>
            <a:r>
              <a:rPr lang="en-US" sz="2000" dirty="0"/>
              <a:t>     from orion.employee_donations;</a:t>
            </a:r>
          </a:p>
          <a:p>
            <a:pPr lvl="1">
              <a:buClr>
                <a:schemeClr val="tx1"/>
              </a:buClr>
              <a:buSzTx/>
              <a:buFont typeface="Wingdings" pitchFamily="2" charset="2"/>
              <a:buAutoNum type="alphaLcPeriod"/>
              <a:defRPr/>
            </a:pPr>
            <a:r>
              <a:rPr lang="en-US" sz="2000" dirty="0"/>
              <a:t>select Employee_ID,  mean(Qtr1,Qtr2,Qtr3,Qtr4) as   </a:t>
            </a:r>
            <a:br>
              <a:rPr lang="en-US" sz="2000" dirty="0"/>
            </a:br>
            <a:r>
              <a:rPr lang="en-US" sz="2000" dirty="0"/>
              <a:t>           Mean_Annual</a:t>
            </a:r>
            <a:br>
              <a:rPr lang="en-US" sz="2000" dirty="0"/>
            </a:br>
            <a:r>
              <a:rPr lang="en-US" sz="2000" dirty="0"/>
              <a:t>     from orion.employee_donations;</a:t>
            </a:r>
          </a:p>
          <a:p>
            <a:pPr lvl="1">
              <a:buClr>
                <a:schemeClr val="tx1"/>
              </a:buClr>
              <a:buSzTx/>
              <a:buFont typeface="Wingdings" pitchFamily="2" charset="2"/>
              <a:buAutoNum type="alphaLcPeriod"/>
              <a:defRPr/>
            </a:pPr>
            <a:r>
              <a:rPr lang="en-US" sz="2000" dirty="0"/>
              <a:t>select mean(of Qtr1:) as Mean_Qtr1 </a:t>
            </a:r>
            <a:br>
              <a:rPr lang="en-US" sz="2000" dirty="0"/>
            </a:br>
            <a:r>
              <a:rPr lang="en-US" sz="2000" dirty="0"/>
              <a:t>     from orion.employee_donations;</a:t>
            </a:r>
          </a:p>
          <a:p>
            <a:pPr lvl="1">
              <a:buClr>
                <a:schemeClr val="tx1"/>
              </a:buClr>
              <a:buSzTx/>
              <a:buFont typeface="Wingdings" pitchFamily="2" charset="2"/>
              <a:buAutoNum type="alphaLcPeriod"/>
              <a:defRPr/>
            </a:pPr>
            <a:r>
              <a:rPr lang="en-US" sz="2000" dirty="0"/>
              <a:t>select mean(Qtr1) as Mean_Qtr1 </a:t>
            </a:r>
            <a:br>
              <a:rPr lang="en-US" sz="2000" dirty="0"/>
            </a:br>
            <a:r>
              <a:rPr lang="en-US" sz="2000" dirty="0"/>
              <a:t>     from orion.employee_donations;</a:t>
            </a:r>
          </a:p>
          <a:p>
            <a:pPr marL="117475" lvl="1" indent="0">
              <a:buClr>
                <a:schemeClr val="tx1"/>
              </a:buClr>
              <a:buSzTx/>
              <a:buNone/>
              <a:defRPr/>
            </a:pPr>
            <a:endParaRPr lang="en-US" dirty="0"/>
          </a:p>
        </p:txBody>
      </p:sp>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3.01 Multiple </a:t>
            </a:r>
            <a:r>
              <a:rPr lang="en-US" dirty="0"/>
              <a:t>Choice Poll – Correct Answer</a:t>
            </a:r>
          </a:p>
        </p:txBody>
      </p:sp>
      <p:sp>
        <p:nvSpPr>
          <p:cNvPr id="13315" name="Rectangle 3"/>
          <p:cNvSpPr>
            <a:spLocks noGrp="1" noChangeArrowheads="1"/>
          </p:cNvSpPr>
          <p:nvPr>
            <p:ph idx="1"/>
          </p:nvPr>
        </p:nvSpPr>
        <p:spPr/>
        <p:txBody>
          <a:bodyPr/>
          <a:lstStyle/>
          <a:p>
            <a:pPr marL="0" indent="0"/>
            <a:r>
              <a:rPr lang="en-US" dirty="0"/>
              <a:t>Which ORDER BY clause orders a report by descending </a:t>
            </a:r>
            <a:r>
              <a:rPr lang="en-US" sz="2800" b="1" dirty="0">
                <a:cs typeface="Arial" pitchFamily="34" charset="0"/>
              </a:rPr>
              <a:t>State</a:t>
            </a:r>
            <a:r>
              <a:rPr lang="en-US" dirty="0"/>
              <a:t> and descending </a:t>
            </a:r>
            <a:r>
              <a:rPr lang="en-US" sz="2800" b="1" dirty="0">
                <a:cs typeface="Arial" pitchFamily="34" charset="0"/>
              </a:rPr>
              <a:t>City</a:t>
            </a:r>
            <a:r>
              <a:rPr lang="en-US" dirty="0"/>
              <a:t>?</a:t>
            </a:r>
          </a:p>
          <a:p>
            <a:pPr marL="0" indent="0"/>
            <a:endParaRPr lang="en-US" sz="800" b="1" dirty="0"/>
          </a:p>
          <a:p>
            <a:pPr marL="576263" lvl="1" indent="-461963">
              <a:buClr>
                <a:schemeClr val="tx1"/>
              </a:buClr>
              <a:buSzTx/>
              <a:buFont typeface="Wingdings" pitchFamily="2" charset="2"/>
              <a:buAutoNum type="alphaLcPeriod"/>
            </a:pPr>
            <a:r>
              <a:rPr lang="en-US" dirty="0"/>
              <a:t> </a:t>
            </a:r>
            <a:r>
              <a:rPr lang="en-US" sz="2600" b="1" dirty="0">
                <a:latin typeface="Courier New" pitchFamily="49" charset="0"/>
              </a:rPr>
              <a:t>order by desc State, City</a:t>
            </a:r>
          </a:p>
          <a:p>
            <a:pPr marL="576263" lvl="1" indent="-461963">
              <a:buClr>
                <a:schemeClr val="tx1"/>
              </a:buClr>
              <a:buSzTx/>
              <a:buFont typeface="Wingdings" pitchFamily="2" charset="2"/>
              <a:buAutoNum type="alphaLcPeriod"/>
            </a:pPr>
            <a:r>
              <a:rPr lang="en-US" dirty="0"/>
              <a:t> </a:t>
            </a:r>
            <a:r>
              <a:rPr lang="en-US" sz="2600" b="1" dirty="0">
                <a:latin typeface="Courier New" pitchFamily="49" charset="0"/>
              </a:rPr>
              <a:t>order by State, City desc</a:t>
            </a:r>
            <a:endParaRPr lang="en-US" sz="2600" b="1" dirty="0">
              <a:latin typeface="Courier New"/>
            </a:endParaRPr>
          </a:p>
          <a:p>
            <a:pPr marL="576263" lvl="1" indent="-461963">
              <a:buClr>
                <a:schemeClr val="tx1"/>
              </a:buClr>
              <a:buSzTx/>
              <a:buFont typeface="Wingdings" pitchFamily="2" charset="2"/>
              <a:buAutoNum type="alphaLcPeriod"/>
            </a:pPr>
            <a:r>
              <a:rPr lang="en-US" dirty="0"/>
              <a:t> </a:t>
            </a:r>
            <a:r>
              <a:rPr lang="en-US" sz="2600" b="1" dirty="0">
                <a:latin typeface="Courier New" pitchFamily="49" charset="0"/>
              </a:rPr>
              <a:t>order by State desc, City desc</a:t>
            </a:r>
            <a:endParaRPr lang="en-US" sz="2600" b="1" dirty="0">
              <a:latin typeface="Courier New"/>
            </a:endParaRPr>
          </a:p>
          <a:p>
            <a:pPr marL="576263" lvl="1" indent="-461963">
              <a:buClr>
                <a:schemeClr val="tx1"/>
              </a:buClr>
              <a:buSzTx/>
              <a:buFont typeface="Wingdings" pitchFamily="2" charset="2"/>
              <a:buAutoNum type="alphaLcPeriod"/>
            </a:pPr>
            <a:r>
              <a:rPr lang="en-US" dirty="0"/>
              <a:t> </a:t>
            </a:r>
            <a:r>
              <a:rPr lang="en-US" sz="2600" b="1" dirty="0">
                <a:latin typeface="Courier New" pitchFamily="49" charset="0"/>
              </a:rPr>
              <a:t>order by desc State, desc City</a:t>
            </a:r>
          </a:p>
        </p:txBody>
      </p:sp>
      <p:sp>
        <p:nvSpPr>
          <p:cNvPr id="13317" name="Oval 4"/>
          <p:cNvSpPr>
            <a:spLocks noChangeArrowheads="1"/>
          </p:cNvSpPr>
          <p:nvPr/>
        </p:nvSpPr>
        <p:spPr bwMode="auto">
          <a:xfrm>
            <a:off x="666750" y="2969136"/>
            <a:ext cx="476250" cy="476250"/>
          </a:xfrm>
          <a:prstGeom prst="ellipse">
            <a:avLst/>
          </a:prstGeom>
          <a:noFill/>
          <a:ln w="38100">
            <a:solidFill>
              <a:srgbClr val="FF0000"/>
            </a:solidFill>
            <a:round/>
            <a:headEnd type="none" w="med" len="lg"/>
            <a:tailEnd type="none" w="med" len="lg"/>
          </a:ln>
          <a:extLst>
            <a:ext uri="{909E8E84-426E-40DD-AFC4-6F175D3DCCD1}">
              <a14:hiddenFill xmlns:a14="http://schemas.microsoft.com/office/drawing/2010/main">
                <a:solidFill>
                  <a:srgbClr val="FFFFFF"/>
                </a:solidFill>
              </a14:hiddenFill>
            </a:ext>
          </a:extLst>
        </p:spPr>
        <p:txBody>
          <a:bodyPr wrap="none" lIns="88900" tIns="88900" rIns="88900" bIns="88900" anchor="ctr"/>
          <a:lstStyle/>
          <a:p>
            <a:endParaRPr lang="en-US" sz="2000" noProof="1">
              <a:solidFill>
                <a:srgbClr val="000000"/>
              </a:solidFill>
            </a:endParaRPr>
          </a:p>
        </p:txBody>
      </p:sp>
    </p:spTree>
    <p:custDataLst>
      <p:tags r:id="rId1"/>
    </p:custData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10"/>
              <a:defRPr/>
            </a:pPr>
            <a:r>
              <a:rPr lang="en-US" sz="2000" dirty="0"/>
              <a:t>Which query can successfully create a report? Assume that </a:t>
            </a:r>
            <a:br>
              <a:rPr lang="en-US" sz="2000" dirty="0"/>
            </a:br>
            <a:r>
              <a:rPr lang="en-US" sz="2000" dirty="0"/>
              <a:t>all referenced columns appear in the underlying table.</a:t>
            </a:r>
          </a:p>
          <a:p>
            <a:pPr lvl="1">
              <a:buClr>
                <a:schemeClr val="tx1"/>
              </a:buClr>
              <a:buSzTx/>
              <a:buFont typeface="Wingdings" pitchFamily="2" charset="2"/>
              <a:buAutoNum type="alphaLcPeriod"/>
              <a:defRPr/>
            </a:pPr>
            <a:r>
              <a:rPr lang="en-US" sz="1600" dirty="0"/>
              <a:t>select Dependents,avg(Salary) as AvgSalary </a:t>
            </a:r>
            <a:br>
              <a:rPr lang="en-US" sz="1600" dirty="0"/>
            </a:br>
            <a:r>
              <a:rPr lang="en-US" sz="1600" dirty="0"/>
              <a:t>     from orion.employee_payroll </a:t>
            </a:r>
            <a:br>
              <a:rPr lang="en-US" sz="1600" dirty="0"/>
            </a:br>
            <a:r>
              <a:rPr lang="en-US" sz="1600" dirty="0"/>
              <a:t>     group by calculated AvgSalary; </a:t>
            </a:r>
          </a:p>
          <a:p>
            <a:pPr lvl="1">
              <a:buClr>
                <a:schemeClr val="tx1"/>
              </a:buClr>
              <a:buSzTx/>
              <a:buFont typeface="Wingdings" pitchFamily="2" charset="2"/>
              <a:buAutoNum type="alphaLcPeriod"/>
              <a:defRPr/>
            </a:pPr>
            <a:r>
              <a:rPr lang="en-US" sz="1600" dirty="0"/>
              <a:t>select Dependents,avg(Salary) as AvgSalary </a:t>
            </a:r>
            <a:br>
              <a:rPr lang="en-US" sz="1600" dirty="0"/>
            </a:br>
            <a:r>
              <a:rPr lang="en-US" sz="1600" dirty="0"/>
              <a:t>     from orion.employee_payroll </a:t>
            </a:r>
            <a:br>
              <a:rPr lang="en-US" sz="1600" dirty="0"/>
            </a:br>
            <a:r>
              <a:rPr lang="en-US" sz="1600" dirty="0"/>
              <a:t>     group by Dependents  </a:t>
            </a:r>
            <a:br>
              <a:rPr lang="en-US" sz="1600" dirty="0"/>
            </a:br>
            <a:r>
              <a:rPr lang="en-US" sz="1600" dirty="0"/>
              <a:t>     having AvgSalary &gt;40</a:t>
            </a:r>
            <a:r>
              <a:rPr lang="en-US" sz="2000" dirty="0"/>
              <a:t>;</a:t>
            </a:r>
          </a:p>
          <a:p>
            <a:pPr lvl="1">
              <a:buClr>
                <a:schemeClr val="tx1"/>
              </a:buClr>
              <a:buSzTx/>
              <a:buFont typeface="Wingdings" pitchFamily="2" charset="2"/>
              <a:buAutoNum type="alphaLcPeriod"/>
              <a:defRPr/>
            </a:pPr>
            <a:r>
              <a:rPr lang="en-US" sz="1600" dirty="0"/>
              <a:t>select Dependents, month(Employee_Hire_Date) as HireMonth,    </a:t>
            </a:r>
            <a:br>
              <a:rPr lang="en-US" sz="1600" dirty="0"/>
            </a:br>
            <a:r>
              <a:rPr lang="en-US" sz="1600" dirty="0"/>
              <a:t>          avg(Salary) as AvgSalary  </a:t>
            </a:r>
            <a:br>
              <a:rPr lang="en-US" sz="1600" dirty="0"/>
            </a:br>
            <a:r>
              <a:rPr lang="en-US" sz="1600" dirty="0"/>
              <a:t>     from orion.employee_payroll </a:t>
            </a:r>
            <a:br>
              <a:rPr lang="en-US" sz="1600" dirty="0"/>
            </a:br>
            <a:r>
              <a:rPr lang="en-US" sz="1600" dirty="0"/>
              <a:t>     where calculated AvgSalary </a:t>
            </a:r>
            <a:br>
              <a:rPr lang="en-US" sz="1600" dirty="0"/>
            </a:br>
            <a:r>
              <a:rPr lang="en-US" sz="1600" dirty="0"/>
              <a:t>     group by Dependents, HireMonth;</a:t>
            </a:r>
          </a:p>
          <a:p>
            <a:pPr lvl="1">
              <a:buClr>
                <a:schemeClr val="tx1"/>
              </a:buClr>
              <a:buSzTx/>
              <a:buFont typeface="Wingdings" pitchFamily="2" charset="2"/>
              <a:buAutoNum type="alphaLcPeriod"/>
              <a:defRPr/>
            </a:pPr>
            <a:r>
              <a:rPr lang="en-US" sz="1600" dirty="0"/>
              <a:t>select Dependents,avg(Salary) as AvgSalary </a:t>
            </a:r>
            <a:br>
              <a:rPr lang="en-US" sz="1600" dirty="0"/>
            </a:br>
            <a:r>
              <a:rPr lang="en-US" sz="1600" dirty="0"/>
              <a:t>     from orion.employee_payroll</a:t>
            </a:r>
            <a:br>
              <a:rPr lang="en-US" sz="1600" dirty="0"/>
            </a:br>
            <a:r>
              <a:rPr lang="en-US" sz="1600" dirty="0"/>
              <a:t>     where AvgSalary &gt;40  </a:t>
            </a:r>
            <a:br>
              <a:rPr lang="en-US" sz="1600" dirty="0"/>
            </a:br>
            <a:r>
              <a:rPr lang="en-US" sz="1600" dirty="0"/>
              <a:t>     group by Dependents;</a:t>
            </a:r>
          </a:p>
          <a:p>
            <a:pPr marL="117475" lvl="1" indent="0">
              <a:buClr>
                <a:schemeClr val="tx1"/>
              </a:buClr>
              <a:buSzTx/>
              <a:buNone/>
              <a:defRPr/>
            </a:pPr>
            <a:endParaRPr lang="en-US" dirty="0"/>
          </a:p>
          <a:p>
            <a:pPr marL="0" indent="0">
              <a:defRPr/>
            </a:pPr>
            <a:endParaRPr 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STYLEVERSION" val="2010JUL"/>
  <p:tag name="STANDARDSLIDESUPDATE" val="CDS_2012"/>
  <p:tag name="MMPROD_UIDATA" val="&lt;database version=&quot;9.0&quot;&gt;&lt;object type=&quot;1&quot; unique_id=&quot;10001&quot;&gt;&lt;object type=&quot;8&quot; unique_id=&quot;10002&quot;&gt;&lt;/object&gt;&lt;object type=&quot;2&quot; unique_id=&quot;10003&quot;&gt;&lt;object type=&quot;3&quot; unique_id=&quot;10006&quot;&gt;&lt;property id=&quot;20148&quot; value=&quot;5&quot;/&gt;&lt;property id=&quot;20300&quot; value=&quot;Slide 3 - &amp;quot;Objectives&amp;quot;&quot;/&gt;&lt;property id=&quot;20307&quot; value=&quot;258&quot;/&gt;&lt;/object&gt;&lt;object type=&quot;3&quot; unique_id=&quot;10008&quot;&gt;&lt;property id=&quot;20148&quot; value=&quot;5&quot;/&gt;&lt;property id=&quot;20300&quot; value=&quot;Slide 5 - &amp;quot;Ordering Rows&amp;quot;&quot;/&gt;&lt;property id=&quot;20307&quot; value=&quot;260&quot;/&gt;&lt;/object&gt;&lt;object type=&quot;3&quot; unique_id=&quot;10021&quot;&gt;&lt;property id=&quot;20148&quot; value=&quot;5&quot;/&gt;&lt;property id=&quot;20300&quot; value=&quot;Slide 15 - &amp;quot;Adding Titles and Constant Text&amp;quot;&quot;/&gt;&lt;property id=&quot;20307&quot; value=&quot;270&quot;/&gt;&lt;/object&gt;&lt;object type=&quot;3&quot; unique_id=&quot;10022&quot;&gt;&lt;property id=&quot;20148&quot; value=&quot;5&quot;/&gt;&lt;property id=&quot;20300&quot; value=&quot;Slide 16 - &amp;quot;Viewing the Output&amp;quot;&quot;/&gt;&lt;property id=&quot;20307&quot; value=&quot;271&quot;/&gt;&lt;/object&gt;&lt;object type=&quot;3&quot; unique_id=&quot;10028&quot;&gt;&lt;property id=&quot;20148&quot; value=&quot;5&quot;/&gt;&lt;property id=&quot;20300&quot; value=&quot;Slide 29 - &amp;quot;Summary Functions: Across a Row&amp;quot;&quot;/&gt;&lt;property id=&quot;20307&quot; value=&quot;275&quot;/&gt;&lt;/object&gt;&lt;object type=&quot;3&quot; unique_id=&quot;10029&quot;&gt;&lt;property id=&quot;20148&quot; value=&quot;5&quot;/&gt;&lt;property id=&quot;20300&quot; value=&quot;Slide 28 - &amp;quot;Summary Functions: Across a Row&amp;quot;&quot;/&gt;&lt;property id=&quot;20307&quot; value=&quot;276&quot;/&gt;&lt;/object&gt;&lt;object type=&quot;3&quot; unique_id=&quot;10030&quot;&gt;&lt;property id=&quot;20148&quot; value=&quot;5&quot;/&gt;&lt;property id=&quot;20300&quot; value=&quot;Slide 35 - &amp;quot;Summary Functions: Down a Column&amp;quot;&quot;/&gt;&lt;property id=&quot;20307&quot; value=&quot;309&quot;/&gt;&lt;/object&gt;&lt;object type=&quot;3&quot; unique_id=&quot;10031&quot;&gt;&lt;property id=&quot;20148&quot; value=&quot;5&quot;/&gt;&lt;property id=&quot;20300&quot; value=&quot;Slide 34 - &amp;quot;Summary Functions: Down a Column&amp;quot;&quot;/&gt;&lt;property id=&quot;20307&quot; value=&quot;327&quot;/&gt;&lt;/object&gt;&lt;object type=&quot;3&quot; unique_id=&quot;10033&quot;&gt;&lt;property id=&quot;20148&quot; value=&quot;5&quot;/&gt;&lt;property id=&quot;20300&quot; value=&quot;Slide 36 - &amp;quot;Alternative Method: MEANS Procedure&amp;quot;&quot;/&gt;&lt;property id=&quot;20307&quot; value=&quot;350&quot;/&gt;&lt;/object&gt;&lt;object type=&quot;3&quot; unique_id=&quot;10035&quot;&gt;&lt;property id=&quot;20148&quot; value=&quot;5&quot;/&gt;&lt;property id=&quot;20300&quot; value=&quot;Slide 40 - &amp;quot;Summary Functions: COUNT Function&amp;quot;&quot;/&gt;&lt;property id=&quot;20307&quot; value=&quot;334&quot;/&gt;&lt;/object&gt;&lt;object type=&quot;3&quot; unique_id=&quot;10036&quot;&gt;&lt;property id=&quot;20148&quot; value=&quot;5&quot;/&gt;&lt;property id=&quot;20300&quot; value=&quot;Slide 38 - &amp;quot;Commonly Used Summary Functions&amp;quot;&quot;/&gt;&lt;property id=&quot;20307&quot; value=&quot;280&quot;/&gt;&lt;/object&gt;&lt;object type=&quot;3&quot; unique_id=&quot;10039&quot;&gt;&lt;property id=&quot;20148&quot; value=&quot;5&quot;/&gt;&lt;property id=&quot;20300&quot; value=&quot;Slide 44 - &amp;quot;3.04 Quiz – Correct Answer&amp;quot;&quot;/&gt;&lt;property id=&quot;20307&quot; value=&quot;358&quot;/&gt;&lt;/object&gt;&lt;object type=&quot;3&quot; unique_id=&quot;10041&quot;&gt;&lt;property id=&quot;20148&quot; value=&quot;5&quot;/&gt;&lt;property id=&quot;20300&quot; value=&quot;Slide 45 - &amp;quot;3.04 Quiz – Correct Answer&amp;quot;&quot;/&gt;&lt;property id=&quot;20307&quot; value=&quot;360&quot;/&gt;&lt;/object&gt;&lt;object type=&quot;3&quot; unique_id=&quot;10044&quot;&gt;&lt;property id=&quot;20148&quot; value=&quot;5&quot;/&gt;&lt;property id=&quot;20300&quot; value=&quot;Slide 46 - &amp;quot;3.04 Quiz – Correct Answer&amp;quot;&quot;/&gt;&lt;property id=&quot;20307&quot; value=&quot;363&quot;/&gt;&lt;/object&gt;&lt;object type=&quot;3&quot; unique_id=&quot;10045&quot;&gt;&lt;property id=&quot;20148&quot; value=&quot;5&quot;/&gt;&lt;property id=&quot;20300&quot; value=&quot;Slide 47 - &amp;quot;Remerging Summary Statistics&amp;quot;&quot;/&gt;&lt;property id=&quot;20307&quot; value=&quot;317&quot;/&gt;&lt;/object&gt;&lt;object type=&quot;3&quot; unique_id=&quot;10046&quot;&gt;&lt;property id=&quot;20148&quot; value=&quot;5&quot;/&gt;&lt;property id=&quot;20300&quot; value=&quot;Slide 52 - &amp;quot;Remerging Summary Statistics&amp;quot;&quot;/&gt;&lt;property id=&quot;20307&quot; value=&quot;346&quot;/&gt;&lt;/object&gt;&lt;object type=&quot;3&quot; unique_id=&quot;10049&quot;&gt;&lt;property id=&quot;20148&quot; value=&quot;5&quot;/&gt;&lt;property id=&quot;20300&quot; value=&quot;Slide 54 - &amp;quot;3.05 Quiz – Correct Answer&amp;quot;&quot;/&gt;&lt;property id=&quot;20307&quot; value=&quot;354&quot;/&gt;&lt;/object&gt;&lt;object type=&quot;3&quot; unique_id=&quot;10050&quot;&gt;&lt;property id=&quot;20148&quot; value=&quot;5&quot;/&gt;&lt;property id=&quot;20300&quot; value=&quot;Slide 55 - &amp;quot;3.05 Quiz – Correct Answer&amp;quot;&quot;/&gt;&lt;property id=&quot;20307&quot; value=&quot;355&quot;/&gt;&lt;/object&gt;&lt;object type=&quot;3&quot; unique_id=&quot;10053&quot;&gt;&lt;property id=&quot;20148&quot; value=&quot;5&quot;/&gt;&lt;property id=&quot;20300&quot; value=&quot;Slide 58 - &amp;quot;Grouping Data&amp;quot;&quot;/&gt;&lt;property id=&quot;20307&quot; value=&quot;284&quot;/&gt;&lt;/object&gt;&lt;object type=&quot;3&quot; unique_id=&quot;10054&quot;&gt;&lt;property id=&quot;20148&quot; value=&quot;5&quot;/&gt;&lt;property id=&quot;20300&quot; value=&quot;Slide 59 - &amp;quot;Viewing the Output&amp;quot;&quot;/&gt;&lt;property id=&quot;20307&quot; value=&quot;285&quot;/&gt;&lt;/object&gt;&lt;object type=&quot;3&quot; unique_id=&quot;10057&quot;&gt;&lt;property id=&quot;20148&quot; value=&quot;5&quot;/&gt;&lt;property id=&quot;20300&quot; value=&quot;Slide 61 - &amp;quot;3.06 Poll – Correct Answer&amp;quot;&quot;/&gt;&lt;property id=&quot;20307&quot; value=&quot;369&quot;/&gt;&lt;/object&gt;&lt;object type=&quot;3&quot; unique_id=&quot;10058&quot;&gt;&lt;property id=&quot;20148&quot; value=&quot;5&quot;/&gt;&lt;property id=&quot;20300&quot; value=&quot;Slide 64 - &amp;quot;Analyzing Groups of Data&amp;quot;&quot;/&gt;&lt;property id=&quot;20307&quot; value=&quot;287&quot;/&gt;&lt;/object&gt;&lt;object type=&quot;3&quot; unique_id=&quot;10061&quot;&gt;&lt;property id=&quot;20148&quot; value=&quot;5&quot;/&gt;&lt;property id=&quot;20300&quot; value=&quot;Slide 49 - &amp;quot;Using Remerged Summary Statistics&amp;quot;&quot;/&gt;&lt;property id=&quot;20307&quot; value=&quot;343&quot;/&gt;&lt;/object&gt;&lt;object type=&quot;3&quot; unique_id=&quot;10062&quot;&gt;&lt;property id=&quot;20148&quot; value=&quot;5&quot;/&gt;&lt;property id=&quot;20300&quot; value=&quot;Slide 50 - &amp;quot;Using Remerged Summary Statistics&amp;quot;&quot;/&gt;&lt;property id=&quot;20307&quot; value=&quot;342&quot;/&gt;&lt;/object&gt;&lt;object type=&quot;3&quot; unique_id=&quot;10063&quot;&gt;&lt;property id=&quot;20148&quot; value=&quot;5&quot;/&gt;&lt;property id=&quot;20300&quot; value=&quot;Slide 51 - &amp;quot;Viewing the Output&amp;quot;&quot;/&gt;&lt;property id=&quot;20307&quot; value=&quot;290&quot;/&gt;&lt;/object&gt;&lt;object type=&quot;3&quot; unique_id=&quot;10064&quot;&gt;&lt;property id=&quot;20148&quot; value=&quot;5&quot;/&gt;&lt;property id=&quot;20300&quot; value=&quot;Slide 68 - &amp;quot;WHERE Clause versus HAVING Clause&amp;quot;&quot;/&gt;&lt;property id=&quot;20307&quot; value=&quot;307&quot;/&gt;&lt;/object&gt;&lt;object type=&quot;3&quot; unique_id=&quot;10065&quot;&gt;&lt;property id=&quot;20148&quot; value=&quot;5&quot;/&gt;&lt;property id=&quot;20300&quot; value=&quot;Slide 66 - &amp;quot;Selecting Groups with the HAVING Clause&amp;quot;&quot;/&gt;&lt;property id=&quot;20307&quot; value=&quot;291&quot;/&gt;&lt;/object&gt;&lt;object type=&quot;3&quot; unique_id=&quot;10066&quot;&gt;&lt;property id=&quot;20148&quot; value=&quot;5&quot;/&gt;&lt;property id=&quot;20300&quot; value=&quot;Slide 67 - &amp;quot;Viewing the Output&amp;quot;&quot;/&gt;&lt;property id=&quot;20307&quot; value=&quot;292&quot;/&gt;&lt;/object&gt;&lt;object type=&quot;3&quot; unique_id=&quot;10070&quot;&gt;&lt;property id=&quot;20148&quot; value=&quot;5&quot;/&gt;&lt;property id=&quot;20300&quot; value=&quot;Slide 71 - &amp;quot;Business Scenario&amp;quot;&quot;/&gt;&lt;property id=&quot;20307&quot; value=&quot;344&quot;/&gt;&lt;/object&gt;&lt;object type=&quot;3&quot; unique_id=&quot;10071&quot;&gt;&lt;property id=&quot;20148&quot; value=&quot;5&quot;/&gt;&lt;property id=&quot;20300&quot; value=&quot;Slide 73 - &amp;quot;Counting Rows That Meet a Specified Criterion&amp;quot;&quot;/&gt;&lt;property id=&quot;20307&quot; value=&quot;345&quot;/&gt;&lt;/object&gt;&lt;object type=&quot;3&quot; unique_id=&quot;10073&quot;&gt;&lt;property id=&quot;20148&quot; value=&quot;5&quot;/&gt;&lt;property id=&quot;20300&quot; value=&quot;Slide 74 - &amp;quot;FIND Function&amp;quot;&quot;/&gt;&lt;property id=&quot;20307&quot; value=&quot;337&quot;/&gt;&lt;/object&gt;&lt;object type=&quot;3&quot; unique_id=&quot;10074&quot;&gt;&lt;property id=&quot;20148&quot; value=&quot;5&quot;/&gt;&lt;property id=&quot;20300&quot; value=&quot;Slide 75 - &amp;quot;Using Boolean Expressions&amp;quot;&quot;/&gt;&lt;property id=&quot;20307&quot; value=&quot;319&quot;/&gt;&lt;/object&gt;&lt;object type=&quot;3&quot; unique_id=&quot;10075&quot;&gt;&lt;property id=&quot;20148&quot; value=&quot;5&quot;/&gt;&lt;property id=&quot;20300&quot; value=&quot;Slide 76 - &amp;quot;Viewing the Output&amp;quot;&quot;/&gt;&lt;property id=&quot;20307&quot; value=&quot;330&quot;/&gt;&lt;/object&gt;&lt;object type=&quot;3&quot; unique_id=&quot;10076&quot;&gt;&lt;property id=&quot;20148&quot; value=&quot;5&quot;/&gt;&lt;property id=&quot;20300&quot; value=&quot;Slide 77 - &amp;quot;Using Boolean Expressions&amp;quot;&quot;/&gt;&lt;property id=&quot;20307&quot; value=&quot;333&quot;/&gt;&lt;/object&gt;&lt;object type=&quot;3&quot; unique_id=&quot;10077&quot;&gt;&lt;property id=&quot;20148&quot; value=&quot;5&quot;/&gt;&lt;property id=&quot;20300&quot; value=&quot;Slide 78 - &amp;quot;Viewing the Output&amp;quot;&quot;/&gt;&lt;property id=&quot;20307&quot; value=&quot;321&quot;/&gt;&lt;/object&gt;&lt;object type=&quot;3&quot; unique_id=&quot;10161&quot;&gt;&lt;property id=&quot;20148&quot; value=&quot;5&quot;/&gt;&lt;property id=&quot;20300&quot; value=&quot;Slide 26 - &amp;quot;Objectives&amp;quot;&quot;/&gt;&lt;property id=&quot;20307&quot; value=&quot;375&quot;/&gt;&lt;/object&gt;&lt;object type=&quot;3&quot; unique_id=&quot;10564&quot;&gt;&lt;property id=&quot;20148&quot; value=&quot;5&quot;/&gt;&lt;property id=&quot;20300&quot; value=&quot;Slide 8 - &amp;quot;3.01 Multiple Choice Poll&amp;quot;&quot;/&gt;&lt;property id=&quot;20307&quot; value=&quot;381&quot;/&gt;&lt;/object&gt;&lt;object type=&quot;3&quot; unique_id=&quot;10565&quot;&gt;&lt;property id=&quot;20148&quot; value=&quot;5&quot;/&gt;&lt;property id=&quot;20300&quot; value=&quot;Slide 10 - &amp;quot;Ordering Rows&amp;quot;&quot;/&gt;&lt;property id=&quot;20307&quot; value=&quot;379&quot;/&gt;&lt;/object&gt;&lt;object type=&quot;3&quot; unique_id=&quot;10566&quot;&gt;&lt;property id=&quot;20148&quot; value=&quot;5&quot;/&gt;&lt;property id=&quot;20300&quot; value=&quot;Slide 11 - &amp;quot;Viewing the Output&amp;quot;&quot;/&gt;&lt;property id=&quot;20307&quot; value=&quot;380&quot;/&gt;&lt;/object&gt;&lt;object type=&quot;3&quot; unique_id=&quot;10568&quot;&gt;&lt;property id=&quot;20148&quot; value=&quot;5&quot;/&gt;&lt;property id=&quot;20300&quot; value=&quot;Slide 43 - &amp;quot;3.04 Quiz&amp;quot;&quot;/&gt;&lt;property id=&quot;20307&quot; value=&quot;382&quot;/&gt;&lt;/object&gt;&lt;object type=&quot;3&quot; unique_id=&quot;10569&quot;&gt;&lt;property id=&quot;20148&quot; value=&quot;5&quot;/&gt;&lt;property id=&quot;20300&quot; value=&quot;Slide 53 - &amp;quot;3.05 Quiz&amp;quot;&quot;/&gt;&lt;property id=&quot;20307&quot; value=&quot;383&quot;/&gt;&lt;/object&gt;&lt;object type=&quot;3&quot; unique_id=&quot;10570&quot;&gt;&lt;property id=&quot;20148&quot; value=&quot;5&quot;/&gt;&lt;property id=&quot;20300&quot; value=&quot;Slide 60 - &amp;quot;3.06 Poll&amp;quot;&quot;/&gt;&lt;property id=&quot;20307&quot; value=&quot;384&quot;/&gt;&lt;/object&gt;&lt;object type=&quot;3&quot; unique_id=&quot;10803&quot;&gt;&lt;property id=&quot;20148&quot; value=&quot;5&quot;/&gt;&lt;property id=&quot;20300&quot; value=&quot;Slide 9 - &amp;quot;3.01 Multiple Choice Poll – Correct Answer&amp;quot;&quot;/&gt;&lt;property id=&quot;20307&quot; value=&quot;386&quot;/&gt;&lt;/object&gt;&lt;object type=&quot;3&quot; unique_id=&quot;11044&quot;&gt;&lt;property id=&quot;20148&quot; value=&quot;5&quot;/&gt;&lt;property id=&quot;20300&quot; value=&quot;Slide 17 - &amp;quot;Adding a Row Number&amp;quot;&quot;/&gt;&lt;property id=&quot;20307&quot; value=&quot;422&quot;/&gt;&lt;/object&gt;&lt;object type=&quot;3&quot; unique_id=&quot;11045&quot;&gt;&lt;property id=&quot;20148&quot; value=&quot;5&quot;/&gt;&lt;property id=&quot;20300&quot; value=&quot;Slide 18 - &amp;quot;Viewing the Output&amp;quot;&quot;/&gt;&lt;property id=&quot;20307&quot; value=&quot;423&quot;/&gt;&lt;/object&gt;&lt;object type=&quot;3&quot; unique_id=&quot;11048&quot;&gt;&lt;property id=&quot;20148&quot; value=&quot;5&quot;/&gt;&lt;property id=&quot;20300&quot; value=&quot;Slide 19 - &amp;quot;PROC SQL Options&amp;quot;&quot;/&gt;&lt;property id=&quot;20307&quot; value=&quot;412&quot;/&gt;&lt;/object&gt;&lt;object type=&quot;3&quot; unique_id=&quot;11050&quot;&gt;&lt;property id=&quot;20148&quot; value=&quot;5&quot;/&gt;&lt;property id=&quot;20300&quot; value=&quot;Slide 27 - &amp;quot;Business Scenario&amp;quot;&quot;/&gt;&lt;property id=&quot;20307&quot; value=&quot;413&quot;/&gt;&lt;/object&gt;&lt;object type=&quot;3&quot; unique_id=&quot;11051&quot;&gt;&lt;property id=&quot;20148&quot; value=&quot;5&quot;/&gt;&lt;property id=&quot;20300&quot; value=&quot;Slide 30 - &amp;quot;Viewing the Output&amp;quot;&quot;/&gt;&lt;property id=&quot;20307&quot; value=&quot;415&quot;/&gt;&lt;/object&gt;&lt;object type=&quot;3&quot; unique_id=&quot;11052&quot;&gt;&lt;property id=&quot;20148&quot; value=&quot;5&quot;/&gt;&lt;property id=&quot;20300&quot; value=&quot;Slide 33 - &amp;quot;Business Scenario&amp;quot;&quot;/&gt;&lt;property id=&quot;20307&quot; value=&quot;420&quot;/&gt;&lt;/object&gt;&lt;object type=&quot;3&quot; unique_id=&quot;11053&quot;&gt;&lt;property id=&quot;20148&quot; value=&quot;5&quot;/&gt;&lt;property id=&quot;20300&quot; value=&quot;Slide 37 - &amp;quot;Summary Functions: Recap&amp;quot;&quot;/&gt;&lt;property id=&quot;20307&quot; value=&quot;414&quot;/&gt;&lt;/object&gt;&lt;object type=&quot;3&quot; unique_id=&quot;11054&quot;&gt;&lt;property id=&quot;20148&quot; value=&quot;5&quot;/&gt;&lt;property id=&quot;20300&quot; value=&quot;Slide 39 - &amp;quot;Business Scenario&amp;quot;&quot;/&gt;&lt;property id=&quot;20307&quot; value=&quot;421&quot;/&gt;&lt;/object&gt;&lt;object type=&quot;3&quot; unique_id=&quot;11055&quot;&gt;&lt;property id=&quot;20148&quot; value=&quot;5&quot;/&gt;&lt;property id=&quot;20300&quot; value=&quot;Slide 41 - &amp;quot;Viewing the Output&amp;quot;&quot;/&gt;&lt;property id=&quot;20307&quot; value=&quot;417&quot;/&gt;&lt;/object&gt;&lt;object type=&quot;3&quot; unique_id=&quot;11057&quot;&gt;&lt;property id=&quot;20148&quot; value=&quot;5&quot;/&gt;&lt;property id=&quot;20300&quot; value=&quot;Slide 48 - &amp;quot;Business Scenario&amp;quot;&quot;/&gt;&lt;property id=&quot;20307&quot; value=&quot;426&quot;/&gt;&lt;/object&gt;&lt;object type=&quot;3&quot; unique_id=&quot;11058&quot;&gt;&lt;property id=&quot;20148&quot; value=&quot;5&quot;/&gt;&lt;property id=&quot;20300&quot; value=&quot;Slide 57 - &amp;quot;Business Scenario&amp;quot;&quot;/&gt;&lt;property id=&quot;20307&quot; value=&quot;424&quot;/&gt;&lt;/object&gt;&lt;object type=&quot;3&quot; unique_id=&quot;11059&quot;&gt;&lt;property id=&quot;20148&quot; value=&quot;5&quot;/&gt;&lt;property id=&quot;20300&quot; value=&quot;Slide 63 - &amp;quot;Step 1&amp;quot;&quot;/&gt;&lt;property id=&quot;20307&quot; value=&quot;419&quot;/&gt;&lt;/object&gt;&lt;object type=&quot;3&quot; unique_id=&quot;11061&quot;&gt;&lt;property id=&quot;20148&quot; value=&quot;5&quot;/&gt;&lt;property id=&quot;20300&quot; value=&quot;Slide 69 - &amp;quot;3.07 Quiz&amp;quot;&quot;/&gt;&lt;property id=&quot;20307&quot; value=&quot;430&quot;/&gt;&lt;/object&gt;&lt;object type=&quot;3&quot; unique_id=&quot;11440&quot;&gt;&lt;property id=&quot;20148&quot; value=&quot;5&quot;/&gt;&lt;property id=&quot;20300&quot; value=&quot;Slide 6 - &amp;quot;Viewing the Output &amp;quot;&quot;/&gt;&lt;property id=&quot;20307&quot; value=&quot;447&quot;/&gt;&lt;/object&gt;&lt;object type=&quot;3&quot; unique_id=&quot;11443&quot;&gt;&lt;property id=&quot;20148&quot; value=&quot;5&quot;/&gt;&lt;property id=&quot;20300&quot; value=&quot;Slide 12 - &amp;quot;Business Scenario&amp;quot;&quot;/&gt;&lt;property id=&quot;20307&quot; value=&quot;450&quot;/&gt;&lt;/object&gt;&lt;object type=&quot;3&quot; unique_id=&quot;11444&quot;&gt;&lt;property id=&quot;20148&quot; value=&quot;5&quot;/&gt;&lt;property id=&quot;20300&quot; value=&quot;Slide 13 - &amp;quot;Adding Formats and Column Labels&amp;quot;&quot;/&gt;&lt;property id=&quot;20307&quot; value=&quot;448&quot;/&gt;&lt;/object&gt;&lt;object type=&quot;3&quot; unique_id=&quot;11445&quot;&gt;&lt;property id=&quot;20148&quot; value=&quot;5&quot;/&gt;&lt;property id=&quot;20300&quot; value=&quot;Slide 14 - &amp;quot;Viewing the Output&amp;quot;&quot;/&gt;&lt;property id=&quot;20307&quot; value=&quot;449&quot;/&gt;&lt;/object&gt;&lt;object type=&quot;3&quot; unique_id=&quot;11450&quot;&gt;&lt;property id=&quot;20148&quot; value=&quot;5&quot;/&gt;&lt;property id=&quot;20300&quot; value=&quot;Slide 1 - &amp;quot;Chapter 3: Displaying Query Results&amp;quot;&quot;/&gt;&lt;property id=&quot;20307&quot; value=&quot;474&quot;/&gt;&lt;/object&gt;&lt;object type=&quot;3&quot; unique_id=&quot;11451&quot;&gt;&lt;property id=&quot;20148&quot; value=&quot;5&quot;/&gt;&lt;property id=&quot;20300&quot; value=&quot;Slide 2 - &amp;quot;Chapter 3: Displaying Query Results&amp;quot;&quot;/&gt;&lt;property id=&quot;20307&quot; value=&quot;476&quot;/&gt;&lt;/object&gt;&lt;object type=&quot;3&quot; unique_id=&quot;11452&quot;&gt;&lt;property id=&quot;20148&quot; value=&quot;5&quot;/&gt;&lt;property id=&quot;20300&quot; value=&quot;Slide 4 - &amp;quot;Business Scenario&amp;quot;&quot;/&gt;&lt;property id=&quot;20307&quot; value=&quot;505&quot;/&gt;&lt;/object&gt;&lt;object type=&quot;3&quot; unique_id=&quot;11453&quot;&gt;&lt;property id=&quot;20148&quot; value=&quot;5&quot;/&gt;&lt;property id=&quot;20300&quot; value=&quot;Slide 7 - &amp;quot;Ordering Rows&amp;quot;&quot;/&gt;&lt;property id=&quot;20307&quot; value=&quot;464&quot;/&gt;&lt;/object&gt;&lt;object type=&quot;3&quot; unique_id=&quot;11456&quot;&gt;&lt;property id=&quot;20148&quot; value=&quot;5&quot;/&gt;&lt;property id=&quot;20300&quot; value=&quot;Slide 23&quot;/&gt;&lt;property id=&quot;20307&quot; value=&quot;477&quot;/&gt;&lt;/object&gt;&lt;object type=&quot;3&quot; unique_id=&quot;11457&quot;&gt;&lt;property id=&quot;20148&quot; value=&quot;5&quot;/&gt;&lt;property id=&quot;20300&quot; value=&quot;Slide 24 - &amp;quot;Exercise&amp;quot;&quot;/&gt;&lt;property id=&quot;20307&quot; value=&quot;478&quot;/&gt;&lt;/object&gt;&lt;object type=&quot;3&quot; unique_id=&quot;11458&quot;&gt;&lt;property id=&quot;20148&quot; value=&quot;5&quot;/&gt;&lt;property id=&quot;20300&quot; value=&quot;Slide 25 - &amp;quot;Chapter 3: Displaying Query Results&amp;quot;&quot;/&gt;&lt;property id=&quot;20307&quot; value=&quot;475&quot;/&gt;&lt;/object&gt;&lt;object type=&quot;3&quot; unique_id=&quot;11459&quot;&gt;&lt;property id=&quot;20148&quot; value=&quot;5&quot;/&gt;&lt;property id=&quot;20300&quot; value=&quot;Slide 31 - &amp;quot;3.03 Quiz&amp;quot;&quot;/&gt;&lt;property id=&quot;20307&quot; value=&quot;468&quot;/&gt;&lt;/object&gt;&lt;object type=&quot;3&quot; unique_id=&quot;11460&quot;&gt;&lt;property id=&quot;20148&quot; value=&quot;5&quot;/&gt;&lt;property id=&quot;20300&quot; value=&quot;Slide 32 - &amp;quot;3.03 Quiz – Correct Answer&amp;quot;&quot;/&gt;&lt;property id=&quot;20307&quot; value=&quot;469&quot;/&gt;&lt;/object&gt;&lt;object type=&quot;3&quot; unique_id=&quot;11461&quot;&gt;&lt;property id=&quot;20148&quot; value=&quot;5&quot;/&gt;&lt;property id=&quot;20300&quot; value=&quot;Slide 42&quot;/&gt;&lt;property id=&quot;20307&quot; value=&quot;479&quot;/&gt;&lt;/object&gt;&lt;object type=&quot;3&quot; unique_id=&quot;11462&quot;&gt;&lt;property id=&quot;20148&quot; value=&quot;5&quot;/&gt;&lt;property id=&quot;20300&quot; value=&quot;Slide 56&quot;/&gt;&lt;property id=&quot;20307&quot; value=&quot;480&quot;/&gt;&lt;/object&gt;&lt;object type=&quot;3&quot; unique_id=&quot;11463&quot;&gt;&lt;property id=&quot;20148&quot; value=&quot;5&quot;/&gt;&lt;property id=&quot;20300&quot; value=&quot;Slide 62 - &amp;quot;Business Scenario&amp;quot;&quot;/&gt;&lt;property id=&quot;20307&quot; value=&quot;462&quot;/&gt;&lt;/object&gt;&lt;object type=&quot;3&quot; unique_id=&quot;11464&quot;&gt;&lt;property id=&quot;20148&quot; value=&quot;5&quot;/&gt;&lt;property id=&quot;20300&quot; value=&quot;Slide 65 - &amp;quot;Step 2&amp;quot;&quot;/&gt;&lt;property id=&quot;20307&quot; value=&quot;463&quot;/&gt;&lt;/object&gt;&lt;object type=&quot;3&quot; unique_id=&quot;11465&quot;&gt;&lt;property id=&quot;20148&quot; value=&quot;5&quot;/&gt;&lt;property id=&quot;20300&quot; value=&quot;Slide 70 - &amp;quot;3.07 Quiz – Correct Answer&amp;quot;&quot;/&gt;&lt;property id=&quot;20307&quot; value=&quot;457&quot;/&gt;&lt;/object&gt;&lt;object type=&quot;3&quot; unique_id=&quot;11466&quot;&gt;&lt;property id=&quot;20148&quot; value=&quot;5&quot;/&gt;&lt;property id=&quot;20300&quot; value=&quot;Slide 72 - &amp;quot;Business Data&amp;quot;&quot;/&gt;&lt;property id=&quot;20307&quot; value=&quot;458&quot;/&gt;&lt;/object&gt;&lt;object type=&quot;3&quot; unique_id=&quot;11467&quot;&gt;&lt;property id=&quot;20148&quot; value=&quot;5&quot;/&gt;&lt;property id=&quot;20300&quot; value=&quot;Slide 79&quot;/&gt;&lt;property id=&quot;20307&quot; value=&quot;481&quot;/&gt;&lt;/object&gt;&lt;object type=&quot;3&quot; unique_id=&quot;11468&quot;&gt;&lt;property id=&quot;20148&quot; value=&quot;5&quot;/&gt;&lt;property id=&quot;20300&quot; value=&quot;Slide 80 - &amp;quot;Exercise&amp;quot;&quot;/&gt;&lt;property id=&quot;20307&quot; value=&quot;482&quot;/&gt;&lt;/object&gt;&lt;object type=&quot;3&quot; unique_id=&quot;11469&quot;&gt;&lt;property id=&quot;20148&quot; value=&quot;5&quot;/&gt;&lt;property id=&quot;20300&quot; value=&quot;Slide 81&quot;/&gt;&lt;property id=&quot;20307&quot; value=&quot;483&quot;/&gt;&lt;/object&gt;&lt;object type=&quot;3&quot; unique_id=&quot;11470&quot;&gt;&lt;property id=&quot;20148&quot; value=&quot;5&quot;/&gt;&lt;property id=&quot;20300&quot; value=&quot;Slide 82&quot;/&gt;&lt;property id=&quot;20307&quot; value=&quot;484&quot;/&gt;&lt;/object&gt;&lt;object type=&quot;3&quot; unique_id=&quot;11471&quot;&gt;&lt;property id=&quot;20148&quot; value=&quot;5&quot;/&gt;&lt;property id=&quot;20300&quot; value=&quot;Slide 83&quot;/&gt;&lt;property id=&quot;20307&quot; value=&quot;485&quot;/&gt;&lt;/object&gt;&lt;object type=&quot;3&quot; unique_id=&quot;11472&quot;&gt;&lt;property id=&quot;20148&quot; value=&quot;5&quot;/&gt;&lt;property id=&quot;20300&quot; value=&quot;Slide 84&quot;/&gt;&lt;property id=&quot;20307&quot; value=&quot;486&quot;/&gt;&lt;/object&gt;&lt;object type=&quot;3&quot; unique_id=&quot;11473&quot;&gt;&lt;property id=&quot;20148&quot; value=&quot;5&quot;/&gt;&lt;property id=&quot;20300&quot; value=&quot;Slide 85&quot;/&gt;&lt;property id=&quot;20307&quot; value=&quot;487&quot;/&gt;&lt;/object&gt;&lt;object type=&quot;3&quot; unique_id=&quot;11474&quot;&gt;&lt;property id=&quot;20148&quot; value=&quot;5&quot;/&gt;&lt;property id=&quot;20300&quot; value=&quot;Slide 86&quot;/&gt;&lt;property id=&quot;20307&quot; value=&quot;488&quot;/&gt;&lt;/object&gt;&lt;object type=&quot;3&quot; unique_id=&quot;11475&quot;&gt;&lt;property id=&quot;20148&quot; value=&quot;5&quot;/&gt;&lt;property id=&quot;20300&quot; value=&quot;Slide 87&quot;/&gt;&lt;property id=&quot;20307&quot; value=&quot;489&quot;/&gt;&lt;/object&gt;&lt;object type=&quot;3&quot; unique_id=&quot;11476&quot;&gt;&lt;property id=&quot;20148&quot; value=&quot;5&quot;/&gt;&lt;property id=&quot;20300&quot; value=&quot;Slide 88&quot;/&gt;&lt;property id=&quot;20307&quot; value=&quot;490&quot;/&gt;&lt;/object&gt;&lt;object type=&quot;3&quot; unique_id=&quot;11477&quot;&gt;&lt;property id=&quot;20148&quot; value=&quot;5&quot;/&gt;&lt;property id=&quot;20300&quot; value=&quot;Slide 89&quot;/&gt;&lt;property id=&quot;20307&quot; value=&quot;491&quot;/&gt;&lt;/object&gt;&lt;object type=&quot;3&quot; unique_id=&quot;11478&quot;&gt;&lt;property id=&quot;20148&quot; value=&quot;5&quot;/&gt;&lt;property id=&quot;20300&quot; value=&quot;Slide 90&quot;/&gt;&lt;property id=&quot;20307&quot; value=&quot;492&quot;/&gt;&lt;/object&gt;&lt;object type=&quot;3&quot; unique_id=&quot;11479&quot;&gt;&lt;property id=&quot;20148&quot; value=&quot;5&quot;/&gt;&lt;property id=&quot;20300&quot; value=&quot;Slide 91&quot;/&gt;&lt;property id=&quot;20307&quot; value=&quot;493&quot;/&gt;&lt;/object&gt;&lt;object type=&quot;3&quot; unique_id=&quot;11480&quot;&gt;&lt;property id=&quot;20148&quot; value=&quot;5&quot;/&gt;&lt;property id=&quot;20300&quot; value=&quot;Slide 92&quot;/&gt;&lt;property id=&quot;20307&quot; value=&quot;494&quot;/&gt;&lt;/object&gt;&lt;object type=&quot;3&quot; unique_id=&quot;11481&quot;&gt;&lt;property id=&quot;20148&quot; value=&quot;5&quot;/&gt;&lt;property id=&quot;20300&quot; value=&quot;Slide 93&quot;/&gt;&lt;property id=&quot;20307&quot; value=&quot;495&quot;/&gt;&lt;/object&gt;&lt;object type=&quot;3&quot; unique_id=&quot;11482&quot;&gt;&lt;property id=&quot;20148&quot; value=&quot;5&quot;/&gt;&lt;property id=&quot;20300&quot; value=&quot;Slide 94&quot;/&gt;&lt;property id=&quot;20307&quot; value=&quot;496&quot;/&gt;&lt;/object&gt;&lt;object type=&quot;3&quot; unique_id=&quot;11483&quot;&gt;&lt;property id=&quot;20148&quot; value=&quot;5&quot;/&gt;&lt;property id=&quot;20300&quot; value=&quot;Slide 95&quot;/&gt;&lt;property id=&quot;20307&quot; value=&quot;498&quot;/&gt;&lt;/object&gt;&lt;object type=&quot;3&quot; unique_id=&quot;11484&quot;&gt;&lt;property id=&quot;20148&quot; value=&quot;5&quot;/&gt;&lt;property id=&quot;20300&quot; value=&quot;Slide 96&quot;/&gt;&lt;property id=&quot;20307&quot; value=&quot;499&quot;/&gt;&lt;/object&gt;&lt;object type=&quot;3&quot; unique_id=&quot;11485&quot;&gt;&lt;property id=&quot;20148&quot; value=&quot;5&quot;/&gt;&lt;property id=&quot;20300&quot; value=&quot;Slide 97&quot;/&gt;&lt;property id=&quot;20307&quot; value=&quot;500&quot;/&gt;&lt;/object&gt;&lt;object type=&quot;3&quot; unique_id=&quot;11486&quot;&gt;&lt;property id=&quot;20148&quot; value=&quot;5&quot;/&gt;&lt;property id=&quot;20300&quot; value=&quot;Slide 98&quot;/&gt;&lt;property id=&quot;20307&quot; value=&quot;501&quot;/&gt;&lt;/object&gt;&lt;object type=&quot;3&quot; unique_id=&quot;11487&quot;&gt;&lt;property id=&quot;20148&quot; value=&quot;5&quot;/&gt;&lt;property id=&quot;20300&quot; value=&quot;Slide 99&quot;/&gt;&lt;property id=&quot;20307&quot; value=&quot;502&quot;/&gt;&lt;/object&gt;&lt;object type=&quot;3&quot; unique_id=&quot;11488&quot;&gt;&lt;property id=&quot;20148&quot; value=&quot;5&quot;/&gt;&lt;property id=&quot;20300&quot; value=&quot;Slide 100&quot;/&gt;&lt;property id=&quot;20307&quot; value=&quot;503&quot;/&gt;&lt;/object&gt;&lt;object type=&quot;3&quot; unique_id=&quot;11489&quot;&gt;&lt;property id=&quot;20148&quot; value=&quot;5&quot;/&gt;&lt;property id=&quot;20300&quot; value=&quot;Slide 101&quot;/&gt;&lt;property id=&quot;20307&quot; value=&quot;504&quot;/&gt;&lt;/object&gt;&lt;object type=&quot;3&quot; unique_id=&quot;11490&quot;&gt;&lt;property id=&quot;20148&quot; value=&quot;5&quot;/&gt;&lt;property id=&quot;20300&quot; value=&quot;Slide 20 - &amp;quot;Setup for the Poll&amp;quot;&quot;/&gt;&lt;property id=&quot;20307&quot; value=&quot;506&quot;/&gt;&lt;/object&gt;&lt;object type=&quot;3&quot; unique_id=&quot;11491&quot;&gt;&lt;property id=&quot;20148&quot; value=&quot;5&quot;/&gt;&lt;property id=&quot;20300&quot; value=&quot;Slide 21 - &amp;quot;3.02 Short Answer Poll&amp;quot;&quot;/&gt;&lt;property id=&quot;20307&quot; value=&quot;507&quot;/&gt;&lt;/object&gt;&lt;object type=&quot;3&quot; unique_id=&quot;11492&quot;&gt;&lt;property id=&quot;20148&quot; value=&quot;5&quot;/&gt;&lt;property id=&quot;20300&quot; value=&quot;Slide 22 - &amp;quot;3.02 Short Answer Poll – Correct Answer&amp;quot;&quot;/&gt;&lt;property id=&quot;20307&quot; value=&quot;508&quot;/&gt;&lt;/object&gt;&lt;/object&gt;&lt;/object&gt;&lt;/database&gt;"/>
  <p:tag name="CHAPTERNUMBER" val="3"/>
  <p:tag name="SECTIONLABEL" val="Section"/>
  <p:tag name="APPENDIXLABEL" val="Appendix"/>
  <p:tag name="APPENDIXSTART" val="31"/>
  <p:tag name="NOTESTAGS" val=""/>
  <p:tag name="CHAPTERTITLE" val="Displaying Query Results"/>
  <p:tag name="CHAPTERHEADING" val="Chapter 3"/>
  <p:tag name="CHAPTERLABEL" val="Chapter"/>
  <p:tag name="PPTADDIN" val="C:\Program Files (x86)\PowerServ2\Templates\CDSPptAddin_2015.ppa"/>
  <p:tag name="PPTOBJECTDEFINITION" val="CDS"/>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PLACEWARE-AUD-PRESENTER-NOTES" val="m03p1.sas"/>
</p:tagLst>
</file>

<file path=ppt/tags/tag11.xml><?xml version="1.0" encoding="utf-8"?>
<p:tagLst xmlns:a="http://schemas.openxmlformats.org/drawingml/2006/main" xmlns:r="http://schemas.openxmlformats.org/officeDocument/2006/relationships" xmlns:p="http://schemas.openxmlformats.org/presentationml/2006/main">
  <p:tag name="HIGHLIGHT" val="YES"/>
</p:tagLst>
</file>

<file path=ppt/tags/tag12.xml><?xml version="1.0" encoding="utf-8"?>
<p:tagLst xmlns:a="http://schemas.openxmlformats.org/drawingml/2006/main" xmlns:r="http://schemas.openxmlformats.org/officeDocument/2006/relationships" xmlns:p="http://schemas.openxmlformats.org/presentationml/2006/main">
  <p:tag name="HIGHLIGHT" val="YES"/>
</p:tagLst>
</file>

<file path=ppt/tags/tag13.xml><?xml version="1.0" encoding="utf-8"?>
<p:tagLst xmlns:a="http://schemas.openxmlformats.org/drawingml/2006/main" xmlns:r="http://schemas.openxmlformats.org/officeDocument/2006/relationships" xmlns:p="http://schemas.openxmlformats.org/presentationml/2006/main">
  <p:tag name="HIGHLIGHT" val="YES"/>
</p:tagLst>
</file>

<file path=ppt/tags/tag14.xml><?xml version="1.0" encoding="utf-8"?>
<p:tagLst xmlns:a="http://schemas.openxmlformats.org/drawingml/2006/main" xmlns:r="http://schemas.openxmlformats.org/officeDocument/2006/relationships" xmlns:p="http://schemas.openxmlformats.org/presentationml/2006/main">
  <p:tag name="HIGHLIGHT" val="YES"/>
</p:tagLst>
</file>

<file path=ppt/tags/tag15.xml><?xml version="1.0" encoding="utf-8"?>
<p:tagLst xmlns:a="http://schemas.openxmlformats.org/drawingml/2006/main" xmlns:r="http://schemas.openxmlformats.org/officeDocument/2006/relationships" xmlns:p="http://schemas.openxmlformats.org/presentationml/2006/main">
  <p:tag name="HIGHLIGHT" val="YES"/>
</p:tagLst>
</file>

<file path=ppt/tags/tag16.xml><?xml version="1.0" encoding="utf-8"?>
<p:tagLst xmlns:a="http://schemas.openxmlformats.org/drawingml/2006/main" xmlns:r="http://schemas.openxmlformats.org/officeDocument/2006/relationships" xmlns:p="http://schemas.openxmlformats.org/presentationml/2006/main">
  <p:tag name="HIGHLIGHT" val="YES"/>
</p:tagLst>
</file>

<file path=ppt/tags/tag17.xml><?xml version="1.0" encoding="utf-8"?>
<p:tagLst xmlns:a="http://schemas.openxmlformats.org/drawingml/2006/main" xmlns:r="http://schemas.openxmlformats.org/officeDocument/2006/relationships" xmlns:p="http://schemas.openxmlformats.org/presentationml/2006/main">
  <p:tag name="PLACEWARE-AUD-PRESENTER-NOTES" val="m03p1.sas"/>
</p:tagLst>
</file>

<file path=ppt/tags/tag18.xml><?xml version="1.0" encoding="utf-8"?>
<p:tagLst xmlns:a="http://schemas.openxmlformats.org/drawingml/2006/main" xmlns:r="http://schemas.openxmlformats.org/officeDocument/2006/relationships" xmlns:p="http://schemas.openxmlformats.org/presentationml/2006/main">
  <p:tag name="HIGHLIGHT" val="YES"/>
</p:tagLst>
</file>

<file path=ppt/tags/tag19.xml><?xml version="1.0" encoding="utf-8"?>
<p:tagLst xmlns:a="http://schemas.openxmlformats.org/drawingml/2006/main" xmlns:r="http://schemas.openxmlformats.org/officeDocument/2006/relationships" xmlns:p="http://schemas.openxmlformats.org/presentationml/2006/main">
  <p:tag name="HIGHLIGHT" val="YES"/>
</p:tagLst>
</file>

<file path=ppt/tags/tag2.xml><?xml version="1.0" encoding="utf-8"?>
<p:tagLst xmlns:a="http://schemas.openxmlformats.org/drawingml/2006/main" xmlns:r="http://schemas.openxmlformats.org/officeDocument/2006/relationships" xmlns:p="http://schemas.openxmlformats.org/presentationml/2006/main">
  <p:tag name="SHAPETITLE" val="Title Organizer"/>
  <p:tag name="SHAPETABLE" val="Group Organizer"/>
  <p:tag name="HIGHLIGHT_STYLE" val="CORPORATE_2012"/>
  <p:tag name="HIGHLIGHT_COLOR" val="16777215"/>
  <p:tag name="HIGHLIGHT_FONT_SIZE" val="24"/>
  <p:tag name="HIGHLIGHT_FONT_COLOR" val="12611584"/>
  <p:tag name="SECTIONCOUNT" val="2"/>
  <p:tag name="SECTIONNUMBER" val="0"/>
  <p:tag name="SLIDETYPE" val="Organizer"/>
</p:tagLst>
</file>

<file path=ppt/tags/tag20.xml><?xml version="1.0" encoding="utf-8"?>
<p:tagLst xmlns:a="http://schemas.openxmlformats.org/drawingml/2006/main" xmlns:r="http://schemas.openxmlformats.org/officeDocument/2006/relationships" xmlns:p="http://schemas.openxmlformats.org/presentationml/2006/main">
  <p:tag name="HIGHLIGHT" val="YES"/>
</p:tagLst>
</file>

<file path=ppt/tags/tag21.xml><?xml version="1.0" encoding="utf-8"?>
<p:tagLst xmlns:a="http://schemas.openxmlformats.org/drawingml/2006/main" xmlns:r="http://schemas.openxmlformats.org/officeDocument/2006/relationships" xmlns:p="http://schemas.openxmlformats.org/presentationml/2006/main">
  <p:tag name="HIGHLIGHT" val="YES"/>
</p:tagLst>
</file>

<file path=ppt/tags/tag22.xml><?xml version="1.0" encoding="utf-8"?>
<p:tagLst xmlns:a="http://schemas.openxmlformats.org/drawingml/2006/main" xmlns:r="http://schemas.openxmlformats.org/officeDocument/2006/relationships" xmlns:p="http://schemas.openxmlformats.org/presentationml/2006/main">
  <p:tag name="HIGHLIGHT" val="YES"/>
</p:tagLst>
</file>

<file path=ppt/tags/tag23.xml><?xml version="1.0" encoding="utf-8"?>
<p:tagLst xmlns:a="http://schemas.openxmlformats.org/drawingml/2006/main" xmlns:r="http://schemas.openxmlformats.org/officeDocument/2006/relationships" xmlns:p="http://schemas.openxmlformats.org/presentationml/2006/main">
  <p:tag name="SLIDETYPE" val="Poll_Setup"/>
</p:tagLst>
</file>

<file path=ppt/tags/tag24.xml><?xml version="1.0" encoding="utf-8"?>
<p:tagLst xmlns:a="http://schemas.openxmlformats.org/drawingml/2006/main" xmlns:r="http://schemas.openxmlformats.org/officeDocument/2006/relationships" xmlns:p="http://schemas.openxmlformats.org/presentationml/2006/main">
  <p:tag name="SLIDETYPE" val="Poll_ShortAnswer"/>
</p:tagLst>
</file>

<file path=ppt/tags/tag25.xml><?xml version="1.0" encoding="utf-8"?>
<p:tagLst xmlns:a="http://schemas.openxmlformats.org/drawingml/2006/main" xmlns:r="http://schemas.openxmlformats.org/officeDocument/2006/relationships" xmlns:p="http://schemas.openxmlformats.org/presentationml/2006/main">
  <p:tag name="SLIDETYPE" val="Poll_ShortAnswer"/>
</p:tagLst>
</file>

<file path=ppt/tags/tag26.xml><?xml version="1.0" encoding="utf-8"?>
<p:tagLst xmlns:a="http://schemas.openxmlformats.org/drawingml/2006/main" xmlns:r="http://schemas.openxmlformats.org/officeDocument/2006/relationships" xmlns:p="http://schemas.openxmlformats.org/presentationml/2006/main">
  <p:tag name="SLIDETYPE" val="QA"/>
</p:tagLst>
</file>

<file path=ppt/tags/tag27.xml><?xml version="1.0" encoding="utf-8"?>
<p:tagLst xmlns:a="http://schemas.openxmlformats.org/drawingml/2006/main" xmlns:r="http://schemas.openxmlformats.org/officeDocument/2006/relationships" xmlns:p="http://schemas.openxmlformats.org/presentationml/2006/main">
  <p:tag name="HIGHLIGHT_STYLE" val="CORPORATE_2012"/>
  <p:tag name="HIGHLIGHT_COLOR" val="16777215"/>
  <p:tag name="HIGHLIGHT_FONT_SIZE" val="24"/>
  <p:tag name="HIGHLIGHT_FONT_COLOR" val="12611584"/>
  <p:tag name="SECTIONCOUNT" val="2"/>
  <p:tag name="SECTIONNUMBER" val="0"/>
  <p:tag name="SHAPETABLE" val="Group Organizer"/>
  <p:tag name="SLIDETYPE" val="Organizer"/>
</p:tagLst>
</file>

<file path=ppt/tags/tag28.xml><?xml version="1.0" encoding="utf-8"?>
<p:tagLst xmlns:a="http://schemas.openxmlformats.org/drawingml/2006/main" xmlns:r="http://schemas.openxmlformats.org/officeDocument/2006/relationships" xmlns:p="http://schemas.openxmlformats.org/presentationml/2006/main">
  <p:tag name="PLACEWARE-AUD-PRESENTER-NOTES" val="m03d2.sas"/>
</p:tagLst>
</file>

<file path=ppt/tags/tag29.xml><?xml version="1.0" encoding="utf-8"?>
<p:tagLst xmlns:a="http://schemas.openxmlformats.org/drawingml/2006/main" xmlns:r="http://schemas.openxmlformats.org/officeDocument/2006/relationships" xmlns:p="http://schemas.openxmlformats.org/presentationml/2006/main">
  <p:tag name="HIGHLIGHT" val="YES"/>
</p:tagLst>
</file>

<file path=ppt/tags/tag3.xml><?xml version="1.0" encoding="utf-8"?>
<p:tagLst xmlns:a="http://schemas.openxmlformats.org/drawingml/2006/main" xmlns:r="http://schemas.openxmlformats.org/officeDocument/2006/relationships" xmlns:p="http://schemas.openxmlformats.org/presentationml/2006/main">
  <p:tag name="HIGHLIGHT_STYLE" val="CORPORATE_2012"/>
  <p:tag name="HIGHLIGHT_COLOR" val="16777215"/>
  <p:tag name="HIGHLIGHT_FONT_SIZE" val="24"/>
  <p:tag name="HIGHLIGHT_FONT_COLOR" val="12611584"/>
  <p:tag name="SECTIONCOUNT" val="2"/>
  <p:tag name="SECTIONNUMBER" val="0"/>
  <p:tag name="SHAPETABLE" val="Group Organizer"/>
  <p:tag name="SLIDETYPE" val="Organizer"/>
</p:tagLst>
</file>

<file path=ppt/tags/tag30.xml><?xml version="1.0" encoding="utf-8"?>
<p:tagLst xmlns:a="http://schemas.openxmlformats.org/drawingml/2006/main" xmlns:r="http://schemas.openxmlformats.org/officeDocument/2006/relationships" xmlns:p="http://schemas.openxmlformats.org/presentationml/2006/main">
  <p:tag name="SLIDETYPE" val="Quiz"/>
</p:tagLst>
</file>

<file path=ppt/tags/tag31.xml><?xml version="1.0" encoding="utf-8"?>
<p:tagLst xmlns:a="http://schemas.openxmlformats.org/drawingml/2006/main" xmlns:r="http://schemas.openxmlformats.org/officeDocument/2006/relationships" xmlns:p="http://schemas.openxmlformats.org/presentationml/2006/main">
  <p:tag name="SLIDETYPE" val="Quiz"/>
</p:tagLst>
</file>

<file path=ppt/tags/tag32.xml><?xml version="1.0" encoding="utf-8"?>
<p:tagLst xmlns:a="http://schemas.openxmlformats.org/drawingml/2006/main" xmlns:r="http://schemas.openxmlformats.org/officeDocument/2006/relationships" xmlns:p="http://schemas.openxmlformats.org/presentationml/2006/main">
  <p:tag name="PLACEWARE-AUD-PRESENTER-NOTES" val="m03d2.sas"/>
</p:tagLst>
</file>

<file path=ppt/tags/tag33.xml><?xml version="1.0" encoding="utf-8"?>
<p:tagLst xmlns:a="http://schemas.openxmlformats.org/drawingml/2006/main" xmlns:r="http://schemas.openxmlformats.org/officeDocument/2006/relationships" xmlns:p="http://schemas.openxmlformats.org/presentationml/2006/main">
  <p:tag name="HIGHLIGHT" val="YES"/>
</p:tagLst>
</file>

<file path=ppt/tags/tag34.xml><?xml version="1.0" encoding="utf-8"?>
<p:tagLst xmlns:a="http://schemas.openxmlformats.org/drawingml/2006/main" xmlns:r="http://schemas.openxmlformats.org/officeDocument/2006/relationships" xmlns:p="http://schemas.openxmlformats.org/presentationml/2006/main">
  <p:tag name="PLACEWARE-AUD-PRESENTER-NOTES" val="m03d2.sas"/>
</p:tagLst>
</file>

<file path=ppt/tags/tag35.xml><?xml version="1.0" encoding="utf-8"?>
<p:tagLst xmlns:a="http://schemas.openxmlformats.org/drawingml/2006/main" xmlns:r="http://schemas.openxmlformats.org/officeDocument/2006/relationships" xmlns:p="http://schemas.openxmlformats.org/presentationml/2006/main">
  <p:tag name="PLACEWARE-AUD-PRESENTER-NOTES" val="m03d2.sas"/>
</p:tagLst>
</file>

<file path=ppt/tags/tag36.xml><?xml version="1.0" encoding="utf-8"?>
<p:tagLst xmlns:a="http://schemas.openxmlformats.org/drawingml/2006/main" xmlns:r="http://schemas.openxmlformats.org/officeDocument/2006/relationships" xmlns:p="http://schemas.openxmlformats.org/presentationml/2006/main">
  <p:tag name="PLACEWARE-AUD-PRESENTER-NOTES" val="M03p2.sas"/>
</p:tagLst>
</file>

<file path=ppt/tags/tag37.xml><?xml version="1.0" encoding="utf-8"?>
<p:tagLst xmlns:a="http://schemas.openxmlformats.org/drawingml/2006/main" xmlns:r="http://schemas.openxmlformats.org/officeDocument/2006/relationships" xmlns:p="http://schemas.openxmlformats.org/presentationml/2006/main">
  <p:tag name="HIGHLIGHT" val="YES"/>
</p:tagLst>
</file>

<file path=ppt/tags/tag38.xml><?xml version="1.0" encoding="utf-8"?>
<p:tagLst xmlns:a="http://schemas.openxmlformats.org/drawingml/2006/main" xmlns:r="http://schemas.openxmlformats.org/officeDocument/2006/relationships" xmlns:p="http://schemas.openxmlformats.org/presentationml/2006/main">
  <p:tag name="PLACEWARE-AUD-PRESENTER-NOTES" val="M03p2.sas"/>
</p:tagLst>
</file>

<file path=ppt/tags/tag39.xml><?xml version="1.0" encoding="utf-8"?>
<p:tagLst xmlns:a="http://schemas.openxmlformats.org/drawingml/2006/main" xmlns:r="http://schemas.openxmlformats.org/officeDocument/2006/relationships" xmlns:p="http://schemas.openxmlformats.org/presentationml/2006/main">
  <p:tag name="HIGHLIGHT" val="YES"/>
</p:tagLst>
</file>

<file path=ppt/tags/tag4.xml><?xml version="1.0" encoding="utf-8"?>
<p:tagLst xmlns:a="http://schemas.openxmlformats.org/drawingml/2006/main" xmlns:r="http://schemas.openxmlformats.org/officeDocument/2006/relationships" xmlns:p="http://schemas.openxmlformats.org/presentationml/2006/main">
  <p:tag name="PLACEWARE-AUD-PRESENTER-NOTES" val="m03d1.sas"/>
</p:tagLst>
</file>

<file path=ppt/tags/tag40.xml><?xml version="1.0" encoding="utf-8"?>
<p:tagLst xmlns:a="http://schemas.openxmlformats.org/drawingml/2006/main" xmlns:r="http://schemas.openxmlformats.org/officeDocument/2006/relationships" xmlns:p="http://schemas.openxmlformats.org/presentationml/2006/main">
  <p:tag name="SLIDETYPE" val="QA"/>
</p:tagLst>
</file>

<file path=ppt/tags/tag41.xml><?xml version="1.0" encoding="utf-8"?>
<p:tagLst xmlns:a="http://schemas.openxmlformats.org/drawingml/2006/main" xmlns:r="http://schemas.openxmlformats.org/officeDocument/2006/relationships" xmlns:p="http://schemas.openxmlformats.org/presentationml/2006/main">
  <p:tag name="SLIDETYPE" val="Quiz"/>
</p:tagLst>
</file>

<file path=ppt/tags/tag42.xml><?xml version="1.0" encoding="utf-8"?>
<p:tagLst xmlns:a="http://schemas.openxmlformats.org/drawingml/2006/main" xmlns:r="http://schemas.openxmlformats.org/officeDocument/2006/relationships" xmlns:p="http://schemas.openxmlformats.org/presentationml/2006/main">
  <p:tag name="SLIDETYPE" val="Quiz"/>
</p:tagLst>
</file>

<file path=ppt/tags/tag43.xml><?xml version="1.0" encoding="utf-8"?>
<p:tagLst xmlns:a="http://schemas.openxmlformats.org/drawingml/2006/main" xmlns:r="http://schemas.openxmlformats.org/officeDocument/2006/relationships" xmlns:p="http://schemas.openxmlformats.org/presentationml/2006/main">
  <p:tag name="SLIDETYPE" val="Quiz"/>
</p:tagLst>
</file>

<file path=ppt/tags/tag44.xml><?xml version="1.0" encoding="utf-8"?>
<p:tagLst xmlns:a="http://schemas.openxmlformats.org/drawingml/2006/main" xmlns:r="http://schemas.openxmlformats.org/officeDocument/2006/relationships" xmlns:p="http://schemas.openxmlformats.org/presentationml/2006/main">
  <p:tag name="SLIDETYPE" val="Quiz"/>
</p:tagLst>
</file>

<file path=ppt/tags/tag45.xml><?xml version="1.0" encoding="utf-8"?>
<p:tagLst xmlns:a="http://schemas.openxmlformats.org/drawingml/2006/main" xmlns:r="http://schemas.openxmlformats.org/officeDocument/2006/relationships" xmlns:p="http://schemas.openxmlformats.org/presentationml/2006/main">
  <p:tag name="PLACEWARE-AUD-PRESENTER-NOTES" val="M03p2.sas"/>
</p:tagLst>
</file>

<file path=ppt/tags/tag46.xml><?xml version="1.0" encoding="utf-8"?>
<p:tagLst xmlns:a="http://schemas.openxmlformats.org/drawingml/2006/main" xmlns:r="http://schemas.openxmlformats.org/officeDocument/2006/relationships" xmlns:p="http://schemas.openxmlformats.org/presentationml/2006/main">
  <p:tag name="HIGHLIGHT" val="YES"/>
</p:tagLst>
</file>

<file path=ppt/tags/tag47.xml><?xml version="1.0" encoding="utf-8"?>
<p:tagLst xmlns:a="http://schemas.openxmlformats.org/drawingml/2006/main" xmlns:r="http://schemas.openxmlformats.org/officeDocument/2006/relationships" xmlns:p="http://schemas.openxmlformats.org/presentationml/2006/main">
  <p:tag name="HIGHLIGHT" val="YES"/>
</p:tagLst>
</file>

<file path=ppt/tags/tag48.xml><?xml version="1.0" encoding="utf-8"?>
<p:tagLst xmlns:a="http://schemas.openxmlformats.org/drawingml/2006/main" xmlns:r="http://schemas.openxmlformats.org/officeDocument/2006/relationships" xmlns:p="http://schemas.openxmlformats.org/presentationml/2006/main">
  <p:tag name="PLACEWARE-AUD-PRESENTER-NOTES" val="M03p2.sas"/>
</p:tagLst>
</file>

<file path=ppt/tags/tag49.xml><?xml version="1.0" encoding="utf-8"?>
<p:tagLst xmlns:a="http://schemas.openxmlformats.org/drawingml/2006/main" xmlns:r="http://schemas.openxmlformats.org/officeDocument/2006/relationships" xmlns:p="http://schemas.openxmlformats.org/presentationml/2006/main">
  <p:tag name="HIGHLIGHT" val="YES"/>
</p:tagLst>
</file>

<file path=ppt/tags/tag5.xml><?xml version="1.0" encoding="utf-8"?>
<p:tagLst xmlns:a="http://schemas.openxmlformats.org/drawingml/2006/main" xmlns:r="http://schemas.openxmlformats.org/officeDocument/2006/relationships" xmlns:p="http://schemas.openxmlformats.org/presentationml/2006/main">
  <p:tag name="HIGHLIGHT" val="YES"/>
</p:tagLst>
</file>

<file path=ppt/tags/tag50.xml><?xml version="1.0" encoding="utf-8"?>
<p:tagLst xmlns:a="http://schemas.openxmlformats.org/drawingml/2006/main" xmlns:r="http://schemas.openxmlformats.org/officeDocument/2006/relationships" xmlns:p="http://schemas.openxmlformats.org/presentationml/2006/main">
  <p:tag name="HIGHLIGHT" val="YES"/>
</p:tagLst>
</file>

<file path=ppt/tags/tag51.xml><?xml version="1.0" encoding="utf-8"?>
<p:tagLst xmlns:a="http://schemas.openxmlformats.org/drawingml/2006/main" xmlns:r="http://schemas.openxmlformats.org/officeDocument/2006/relationships" xmlns:p="http://schemas.openxmlformats.org/presentationml/2006/main">
  <p:tag name="SLIDETYPE" val="Quiz"/>
</p:tagLst>
</file>

<file path=ppt/tags/tag52.xml><?xml version="1.0" encoding="utf-8"?>
<p:tagLst xmlns:a="http://schemas.openxmlformats.org/drawingml/2006/main" xmlns:r="http://schemas.openxmlformats.org/officeDocument/2006/relationships" xmlns:p="http://schemas.openxmlformats.org/presentationml/2006/main">
  <p:tag name="SLIDETYPE" val="Quiz"/>
</p:tagLst>
</file>

<file path=ppt/tags/tag53.xml><?xml version="1.0" encoding="utf-8"?>
<p:tagLst xmlns:a="http://schemas.openxmlformats.org/drawingml/2006/main" xmlns:r="http://schemas.openxmlformats.org/officeDocument/2006/relationships" xmlns:p="http://schemas.openxmlformats.org/presentationml/2006/main">
  <p:tag name="SLIDETYPE" val="Quiz"/>
</p:tagLst>
</file>

<file path=ppt/tags/tag54.xml><?xml version="1.0" encoding="utf-8"?>
<p:tagLst xmlns:a="http://schemas.openxmlformats.org/drawingml/2006/main" xmlns:r="http://schemas.openxmlformats.org/officeDocument/2006/relationships" xmlns:p="http://schemas.openxmlformats.org/presentationml/2006/main">
  <p:tag name="SLIDETYPE" val="QA"/>
</p:tagLst>
</file>

<file path=ppt/tags/tag55.xml><?xml version="1.0" encoding="utf-8"?>
<p:tagLst xmlns:a="http://schemas.openxmlformats.org/drawingml/2006/main" xmlns:r="http://schemas.openxmlformats.org/officeDocument/2006/relationships" xmlns:p="http://schemas.openxmlformats.org/presentationml/2006/main">
  <p:tag name="PLACEWARE-AUD-PRESENTER-NOTES" val="M03p2.sas"/>
</p:tagLst>
</file>

<file path=ppt/tags/tag56.xml><?xml version="1.0" encoding="utf-8"?>
<p:tagLst xmlns:a="http://schemas.openxmlformats.org/drawingml/2006/main" xmlns:r="http://schemas.openxmlformats.org/officeDocument/2006/relationships" xmlns:p="http://schemas.openxmlformats.org/presentationml/2006/main">
  <p:tag name="HIGHLIGHT" val="YES"/>
</p:tagLst>
</file>

<file path=ppt/tags/tag57.xml><?xml version="1.0" encoding="utf-8"?>
<p:tagLst xmlns:a="http://schemas.openxmlformats.org/drawingml/2006/main" xmlns:r="http://schemas.openxmlformats.org/officeDocument/2006/relationships" xmlns:p="http://schemas.openxmlformats.org/presentationml/2006/main">
  <p:tag name="SLIDETYPE" val="Poll_YesNo"/>
</p:tagLst>
</file>

<file path=ppt/tags/tag58.xml><?xml version="1.0" encoding="utf-8"?>
<p:tagLst xmlns:a="http://schemas.openxmlformats.org/drawingml/2006/main" xmlns:r="http://schemas.openxmlformats.org/officeDocument/2006/relationships" xmlns:p="http://schemas.openxmlformats.org/presentationml/2006/main">
  <p:tag name="SLIDETYPE" val="Poll_YesNo"/>
</p:tagLst>
</file>

<file path=ppt/tags/tag59.xml><?xml version="1.0" encoding="utf-8"?>
<p:tagLst xmlns:a="http://schemas.openxmlformats.org/drawingml/2006/main" xmlns:r="http://schemas.openxmlformats.org/officeDocument/2006/relationships" xmlns:p="http://schemas.openxmlformats.org/presentationml/2006/main">
  <p:tag name="PLACEWARE-AUD-PRESENTER-NOTES" val="M03p2.sas"/>
</p:tagLst>
</file>

<file path=ppt/tags/tag6.xml><?xml version="1.0" encoding="utf-8"?>
<p:tagLst xmlns:a="http://schemas.openxmlformats.org/drawingml/2006/main" xmlns:r="http://schemas.openxmlformats.org/officeDocument/2006/relationships" xmlns:p="http://schemas.openxmlformats.org/presentationml/2006/main">
  <p:tag name="SLIDETYPE" val="Poll_MultipleChoice"/>
</p:tagLst>
</file>

<file path=ppt/tags/tag60.xml><?xml version="1.0" encoding="utf-8"?>
<p:tagLst xmlns:a="http://schemas.openxmlformats.org/drawingml/2006/main" xmlns:r="http://schemas.openxmlformats.org/officeDocument/2006/relationships" xmlns:p="http://schemas.openxmlformats.org/presentationml/2006/main">
  <p:tag name="PLACEWARE-AUD-PRESENTER-NOTES" val="M03p2.sas"/>
</p:tagLst>
</file>

<file path=ppt/tags/tag61.xml><?xml version="1.0" encoding="utf-8"?>
<p:tagLst xmlns:a="http://schemas.openxmlformats.org/drawingml/2006/main" xmlns:r="http://schemas.openxmlformats.org/officeDocument/2006/relationships" xmlns:p="http://schemas.openxmlformats.org/presentationml/2006/main">
  <p:tag name="HIGHLIGHT" val="YES"/>
</p:tagLst>
</file>

<file path=ppt/tags/tag62.xml><?xml version="1.0" encoding="utf-8"?>
<p:tagLst xmlns:a="http://schemas.openxmlformats.org/drawingml/2006/main" xmlns:r="http://schemas.openxmlformats.org/officeDocument/2006/relationships" xmlns:p="http://schemas.openxmlformats.org/presentationml/2006/main">
  <p:tag name="SLIDETYPE" val="Quiz"/>
</p:tagLst>
</file>

<file path=ppt/tags/tag63.xml><?xml version="1.0" encoding="utf-8"?>
<p:tagLst xmlns:a="http://schemas.openxmlformats.org/drawingml/2006/main" xmlns:r="http://schemas.openxmlformats.org/officeDocument/2006/relationships" xmlns:p="http://schemas.openxmlformats.org/presentationml/2006/main">
  <p:tag name="SLIDETYPE" val="Quiz"/>
</p:tagLst>
</file>

<file path=ppt/tags/tag64.xml><?xml version="1.0" encoding="utf-8"?>
<p:tagLst xmlns:a="http://schemas.openxmlformats.org/drawingml/2006/main" xmlns:r="http://schemas.openxmlformats.org/officeDocument/2006/relationships" xmlns:p="http://schemas.openxmlformats.org/presentationml/2006/main">
  <p:tag name="PLACEWARE-AUD-PRESENTER-NOTES" val="m03p3.sas"/>
</p:tagLst>
</file>

<file path=ppt/tags/tag65.xml><?xml version="1.0" encoding="utf-8"?>
<p:tagLst xmlns:a="http://schemas.openxmlformats.org/drawingml/2006/main" xmlns:r="http://schemas.openxmlformats.org/officeDocument/2006/relationships" xmlns:p="http://schemas.openxmlformats.org/presentationml/2006/main">
  <p:tag name="PLACEWARE-AUD-PRESENTER-NOTES" val="m03p3.sas"/>
</p:tagLst>
</file>

<file path=ppt/tags/tag66.xml><?xml version="1.0" encoding="utf-8"?>
<p:tagLst xmlns:a="http://schemas.openxmlformats.org/drawingml/2006/main" xmlns:r="http://schemas.openxmlformats.org/officeDocument/2006/relationships" xmlns:p="http://schemas.openxmlformats.org/presentationml/2006/main">
  <p:tag name="PLACEWARE-AUD-PRESENTER-NOTES" val="m03p3.sas"/>
</p:tagLst>
</file>

<file path=ppt/tags/tag67.xml><?xml version="1.0" encoding="utf-8"?>
<p:tagLst xmlns:a="http://schemas.openxmlformats.org/drawingml/2006/main" xmlns:r="http://schemas.openxmlformats.org/officeDocument/2006/relationships" xmlns:p="http://schemas.openxmlformats.org/presentationml/2006/main">
  <p:tag name="HIGHLIGHT" val="YES"/>
</p:tagLst>
</file>

<file path=ppt/tags/tag68.xml><?xml version="1.0" encoding="utf-8"?>
<p:tagLst xmlns:a="http://schemas.openxmlformats.org/drawingml/2006/main" xmlns:r="http://schemas.openxmlformats.org/officeDocument/2006/relationships" xmlns:p="http://schemas.openxmlformats.org/presentationml/2006/main">
  <p:tag name="HIGHLIGHT" val="YES"/>
</p:tagLst>
</file>

<file path=ppt/tags/tag69.xml><?xml version="1.0" encoding="utf-8"?>
<p:tagLst xmlns:a="http://schemas.openxmlformats.org/drawingml/2006/main" xmlns:r="http://schemas.openxmlformats.org/officeDocument/2006/relationships" xmlns:p="http://schemas.openxmlformats.org/presentationml/2006/main">
  <p:tag name="PLACEWARE-AUD-PRESENTER-NOTES" val="m03p3.sas"/>
</p:tagLst>
</file>

<file path=ppt/tags/tag7.xml><?xml version="1.0" encoding="utf-8"?>
<p:tagLst xmlns:a="http://schemas.openxmlformats.org/drawingml/2006/main" xmlns:r="http://schemas.openxmlformats.org/officeDocument/2006/relationships" xmlns:p="http://schemas.openxmlformats.org/presentationml/2006/main">
  <p:tag name="SLIDETYPE" val="Poll_MultipleChoice"/>
</p:tagLst>
</file>

<file path=ppt/tags/tag70.xml><?xml version="1.0" encoding="utf-8"?>
<p:tagLst xmlns:a="http://schemas.openxmlformats.org/drawingml/2006/main" xmlns:r="http://schemas.openxmlformats.org/officeDocument/2006/relationships" xmlns:p="http://schemas.openxmlformats.org/presentationml/2006/main">
  <p:tag name="HIGHLIGHT" val="YES"/>
</p:tagLst>
</file>

<file path=ppt/tags/tag71.xml><?xml version="1.0" encoding="utf-8"?>
<p:tagLst xmlns:a="http://schemas.openxmlformats.org/drawingml/2006/main" xmlns:r="http://schemas.openxmlformats.org/officeDocument/2006/relationships" xmlns:p="http://schemas.openxmlformats.org/presentationml/2006/main">
  <p:tag name="HIGHLIGHT" val="YES"/>
</p:tagLst>
</file>

<file path=ppt/tags/tag72.xml><?xml version="1.0" encoding="utf-8"?>
<p:tagLst xmlns:a="http://schemas.openxmlformats.org/drawingml/2006/main" xmlns:r="http://schemas.openxmlformats.org/officeDocument/2006/relationships" xmlns:p="http://schemas.openxmlformats.org/presentationml/2006/main">
  <p:tag name="HIGHLIGHT" val="YES"/>
</p:tagLst>
</file>

<file path=ppt/tags/tag73.xml><?xml version="1.0" encoding="utf-8"?>
<p:tagLst xmlns:a="http://schemas.openxmlformats.org/drawingml/2006/main" xmlns:r="http://schemas.openxmlformats.org/officeDocument/2006/relationships" xmlns:p="http://schemas.openxmlformats.org/presentationml/2006/main">
  <p:tag name="HIGHLIGHT" val="YES"/>
</p:tagLst>
</file>

<file path=ppt/tags/tag74.xml><?xml version="1.0" encoding="utf-8"?>
<p:tagLst xmlns:a="http://schemas.openxmlformats.org/drawingml/2006/main" xmlns:r="http://schemas.openxmlformats.org/officeDocument/2006/relationships" xmlns:p="http://schemas.openxmlformats.org/presentationml/2006/main">
  <p:tag name="HIGHLIGHT" val="YES"/>
</p:tagLst>
</file>

<file path=ppt/tags/tag75.xml><?xml version="1.0" encoding="utf-8"?>
<p:tagLst xmlns:a="http://schemas.openxmlformats.org/drawingml/2006/main" xmlns:r="http://schemas.openxmlformats.org/officeDocument/2006/relationships" xmlns:p="http://schemas.openxmlformats.org/presentationml/2006/main">
  <p:tag name="HIGHLIGHT" val="YES"/>
</p:tagLst>
</file>

<file path=ppt/tags/tag76.xml><?xml version="1.0" encoding="utf-8"?>
<p:tagLst xmlns:a="http://schemas.openxmlformats.org/drawingml/2006/main" xmlns:r="http://schemas.openxmlformats.org/officeDocument/2006/relationships" xmlns:p="http://schemas.openxmlformats.org/presentationml/2006/main">
  <p:tag name="SLIDETYPE" val="QA"/>
</p:tagLst>
</file>

<file path=ppt/tags/tag77.xml><?xml version="1.0" encoding="utf-8"?>
<p:tagLst xmlns:a="http://schemas.openxmlformats.org/drawingml/2006/main" xmlns:r="http://schemas.openxmlformats.org/officeDocument/2006/relationships" xmlns:p="http://schemas.openxmlformats.org/presentationml/2006/main">
  <p:tag name="SLIDETYPE" val="ChapterReview"/>
</p:tagLst>
</file>

<file path=ppt/tags/tag78.xml><?xml version="1.0" encoding="utf-8"?>
<p:tagLst xmlns:a="http://schemas.openxmlformats.org/drawingml/2006/main" xmlns:r="http://schemas.openxmlformats.org/officeDocument/2006/relationships" xmlns:p="http://schemas.openxmlformats.org/presentationml/2006/main">
  <p:tag name="SLIDETYPE" val="EOC"/>
</p:tagLst>
</file>

<file path=ppt/tags/tag79.xml><?xml version="1.0" encoding="utf-8"?>
<p:tagLst xmlns:a="http://schemas.openxmlformats.org/drawingml/2006/main" xmlns:r="http://schemas.openxmlformats.org/officeDocument/2006/relationships" xmlns:p="http://schemas.openxmlformats.org/presentationml/2006/main">
  <p:tag name="SLIDETYPE" val="EOC"/>
</p:tagLst>
</file>

<file path=ppt/tags/tag8.xml><?xml version="1.0" encoding="utf-8"?>
<p:tagLst xmlns:a="http://schemas.openxmlformats.org/drawingml/2006/main" xmlns:r="http://schemas.openxmlformats.org/officeDocument/2006/relationships" xmlns:p="http://schemas.openxmlformats.org/presentationml/2006/main">
  <p:tag name="PLACEWARE-AUD-PRESENTER-NOTES" val="m03d1.sas"/>
</p:tagLst>
</file>

<file path=ppt/tags/tag80.xml><?xml version="1.0" encoding="utf-8"?>
<p:tagLst xmlns:a="http://schemas.openxmlformats.org/drawingml/2006/main" xmlns:r="http://schemas.openxmlformats.org/officeDocument/2006/relationships" xmlns:p="http://schemas.openxmlformats.org/presentationml/2006/main">
  <p:tag name="SLIDETYPE" val="EOC"/>
</p:tagLst>
</file>

<file path=ppt/tags/tag81.xml><?xml version="1.0" encoding="utf-8"?>
<p:tagLst xmlns:a="http://schemas.openxmlformats.org/drawingml/2006/main" xmlns:r="http://schemas.openxmlformats.org/officeDocument/2006/relationships" xmlns:p="http://schemas.openxmlformats.org/presentationml/2006/main">
  <p:tag name="SLIDETYPE" val="EOC"/>
</p:tagLst>
</file>

<file path=ppt/tags/tag82.xml><?xml version="1.0" encoding="utf-8"?>
<p:tagLst xmlns:a="http://schemas.openxmlformats.org/drawingml/2006/main" xmlns:r="http://schemas.openxmlformats.org/officeDocument/2006/relationships" xmlns:p="http://schemas.openxmlformats.org/presentationml/2006/main">
  <p:tag name="SLIDETYPE" val="EOC"/>
</p:tagLst>
</file>

<file path=ppt/tags/tag83.xml><?xml version="1.0" encoding="utf-8"?>
<p:tagLst xmlns:a="http://schemas.openxmlformats.org/drawingml/2006/main" xmlns:r="http://schemas.openxmlformats.org/officeDocument/2006/relationships" xmlns:p="http://schemas.openxmlformats.org/presentationml/2006/main">
  <p:tag name="SLIDETYPE" val="EOC"/>
</p:tagLst>
</file>

<file path=ppt/tags/tag84.xml><?xml version="1.0" encoding="utf-8"?>
<p:tagLst xmlns:a="http://schemas.openxmlformats.org/drawingml/2006/main" xmlns:r="http://schemas.openxmlformats.org/officeDocument/2006/relationships" xmlns:p="http://schemas.openxmlformats.org/presentationml/2006/main">
  <p:tag name="SLIDETYPE" val="EOC"/>
</p:tagLst>
</file>

<file path=ppt/tags/tag85.xml><?xml version="1.0" encoding="utf-8"?>
<p:tagLst xmlns:a="http://schemas.openxmlformats.org/drawingml/2006/main" xmlns:r="http://schemas.openxmlformats.org/officeDocument/2006/relationships" xmlns:p="http://schemas.openxmlformats.org/presentationml/2006/main">
  <p:tag name="SLIDETYPE" val="EOC"/>
</p:tagLst>
</file>

<file path=ppt/tags/tag86.xml><?xml version="1.0" encoding="utf-8"?>
<p:tagLst xmlns:a="http://schemas.openxmlformats.org/drawingml/2006/main" xmlns:r="http://schemas.openxmlformats.org/officeDocument/2006/relationships" xmlns:p="http://schemas.openxmlformats.org/presentationml/2006/main">
  <p:tag name="SLIDETYPE" val="EOC"/>
</p:tagLst>
</file>

<file path=ppt/tags/tag87.xml><?xml version="1.0" encoding="utf-8"?>
<p:tagLst xmlns:a="http://schemas.openxmlformats.org/drawingml/2006/main" xmlns:r="http://schemas.openxmlformats.org/officeDocument/2006/relationships" xmlns:p="http://schemas.openxmlformats.org/presentationml/2006/main">
  <p:tag name="SLIDETYPE" val="EOC"/>
</p:tagLst>
</file>

<file path=ppt/tags/tag9.xml><?xml version="1.0" encoding="utf-8"?>
<p:tagLst xmlns:a="http://schemas.openxmlformats.org/drawingml/2006/main" xmlns:r="http://schemas.openxmlformats.org/officeDocument/2006/relationships" xmlns:p="http://schemas.openxmlformats.org/presentationml/2006/main">
  <p:tag name="HIGHLIGHT" val="YES"/>
</p:tagLst>
</file>

<file path=ppt/theme/theme1.xml><?xml version="1.0" encoding="utf-8"?>
<a:theme xmlns:a="http://schemas.openxmlformats.org/drawingml/2006/main" name="SAS2010">
  <a:themeElements>
    <a:clrScheme name="CDS_2006">
      <a:dk1>
        <a:srgbClr val="000000"/>
      </a:dk1>
      <a:lt1>
        <a:srgbClr val="FFF2BE"/>
      </a:lt1>
      <a:dk2>
        <a:srgbClr val="003399"/>
      </a:dk2>
      <a:lt2>
        <a:srgbClr val="808080"/>
      </a:lt2>
      <a:accent1>
        <a:srgbClr val="CC9700"/>
      </a:accent1>
      <a:accent2>
        <a:srgbClr val="FFCC00"/>
      </a:accent2>
      <a:accent3>
        <a:srgbClr val="FFF7DB"/>
      </a:accent3>
      <a:accent4>
        <a:srgbClr val="000000"/>
      </a:accent4>
      <a:accent5>
        <a:srgbClr val="E2C9AA"/>
      </a:accent5>
      <a:accent6>
        <a:srgbClr val="E7B900"/>
      </a:accent6>
      <a:hlink>
        <a:srgbClr val="003366"/>
      </a:hlink>
      <a:folHlink>
        <a:srgbClr val="666699"/>
      </a:folHlink>
    </a:clrScheme>
    <a:fontScheme name="SAS_Presentation_Template_External_Audiences">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FF"/>
        </a:solidFill>
        <a:ln w="38100" cap="flat" cmpd="sng" algn="ctr">
          <a:solidFill>
            <a:srgbClr val="000000"/>
          </a:solidFill>
          <a:prstDash val="solid"/>
          <a:round/>
          <a:headEnd type="none" w="med" len="med"/>
          <a:tailEnd type="none" w="med" len="med"/>
        </a:ln>
        <a:effectLst/>
      </a:spPr>
      <a:bodyPr vert="horz" wrap="none" lIns="88900" tIns="88900" rIns="88900" bIns="88900" numCol="1" rtlCol="0" anchor="ctr" anchorCtr="0" compatLnSpc="1">
        <a:prstTxWarp prst="textNoShape">
          <a:avLst/>
        </a:prstTxWarp>
        <a:noAutofit/>
      </a:bodyPr>
      <a:lstStyle>
        <a:defPPr>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defRPr kumimoji="0" lang="en-US" sz="1400" b="0" i="0" u="none" strike="noStrike" cap="none" normalizeH="0" baseline="0" smtClean="0">
            <a:ln>
              <a:noFill/>
            </a:ln>
            <a:solidFill>
              <a:srgbClr val="292929"/>
            </a:solidFill>
            <a:effectLst/>
            <a:latin typeface="Arial"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anchor="b">
        <a:spAutoFit/>
      </a:bodyPr>
      <a:lstStyle>
        <a:defPPr>
          <a:defRPr dirty="0" smtClean="0">
            <a:solidFill>
              <a:srgbClr val="FFFFFF"/>
            </a:solidFill>
          </a:defRPr>
        </a:defPPr>
      </a:lstStyle>
    </a:txDef>
  </a:objectDefaults>
  <a:extraClrSchemeLst>
    <a:extraClrScheme>
      <a:clrScheme name="SAS2010 1">
        <a:dk1>
          <a:srgbClr val="000000"/>
        </a:dk1>
        <a:lt1>
          <a:srgbClr val="FFFFFF"/>
        </a:lt1>
        <a:dk2>
          <a:srgbClr val="282828"/>
        </a:dk2>
        <a:lt2>
          <a:srgbClr val="808080"/>
        </a:lt2>
        <a:accent1>
          <a:srgbClr val="007DC3"/>
        </a:accent1>
        <a:accent2>
          <a:srgbClr val="00539B"/>
        </a:accent2>
        <a:accent3>
          <a:srgbClr val="FFFFFF"/>
        </a:accent3>
        <a:accent4>
          <a:srgbClr val="000000"/>
        </a:accent4>
        <a:accent5>
          <a:srgbClr val="AABFDE"/>
        </a:accent5>
        <a:accent6>
          <a:srgbClr val="004A8C"/>
        </a:accent6>
        <a:hlink>
          <a:srgbClr val="007DC3"/>
        </a:hlink>
        <a:folHlink>
          <a:srgbClr val="BCBCB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CDS_4x3_2012</Template>
  <TotalTime>19153</TotalTime>
  <Words>4623</Words>
  <Application>Microsoft Office PowerPoint</Application>
  <PresentationFormat>On-screen Show (4:3)</PresentationFormat>
  <Paragraphs>1342</Paragraphs>
  <Slides>90</Slides>
  <Notes>90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90</vt:i4>
      </vt:variant>
    </vt:vector>
  </HeadingPairs>
  <TitlesOfParts>
    <vt:vector size="101" baseType="lpstr">
      <vt:lpstr>Comic Sans MS</vt:lpstr>
      <vt:lpstr>MS PGothic</vt:lpstr>
      <vt:lpstr>Arial</vt:lpstr>
      <vt:lpstr>MS PGothic</vt:lpstr>
      <vt:lpstr>SAS Monospace</vt:lpstr>
      <vt:lpstr>Arial Narrow</vt:lpstr>
      <vt:lpstr>Monotype Sorts</vt:lpstr>
      <vt:lpstr>Courier New</vt:lpstr>
      <vt:lpstr>Wingdings</vt:lpstr>
      <vt:lpstr>Times New Roman</vt:lpstr>
      <vt:lpstr>SAS2010</vt:lpstr>
      <vt:lpstr>Chapter 3: Displaying Query Results</vt:lpstr>
      <vt:lpstr>Chapter 3: Displaying Query Results</vt:lpstr>
      <vt:lpstr>Objectives</vt:lpstr>
      <vt:lpstr>Business Scenario</vt:lpstr>
      <vt:lpstr>Ordering Rows</vt:lpstr>
      <vt:lpstr>Viewing the Output </vt:lpstr>
      <vt:lpstr>Ordering Rows</vt:lpstr>
      <vt:lpstr>3.01 Multiple Choice Poll</vt:lpstr>
      <vt:lpstr>3.01 Multiple Choice Poll – Correct Answer</vt:lpstr>
      <vt:lpstr>Ordering Rows</vt:lpstr>
      <vt:lpstr>Viewing the Output</vt:lpstr>
      <vt:lpstr>Business Scenario</vt:lpstr>
      <vt:lpstr>Adding Formats and Column Labels</vt:lpstr>
      <vt:lpstr>Viewing the Output</vt:lpstr>
      <vt:lpstr>Adding Titles and Constant Text</vt:lpstr>
      <vt:lpstr>Viewing the Output</vt:lpstr>
      <vt:lpstr>Adding a Row Number</vt:lpstr>
      <vt:lpstr>Viewing the Output</vt:lpstr>
      <vt:lpstr>PROC SQL Options</vt:lpstr>
      <vt:lpstr>Setup for the Poll</vt:lpstr>
      <vt:lpstr>3.02 Short Answer Poll</vt:lpstr>
      <vt:lpstr>3.02 Short Answer Poll – Correct Answer</vt:lpstr>
      <vt:lpstr>PowerPoint Presentation</vt:lpstr>
      <vt:lpstr>Chapter 3: Displaying Query Results</vt:lpstr>
      <vt:lpstr>Objectives</vt:lpstr>
      <vt:lpstr>Business Scenario</vt:lpstr>
      <vt:lpstr>Summary Functions: Across a Row</vt:lpstr>
      <vt:lpstr>Summary Functions: Across a Row</vt:lpstr>
      <vt:lpstr>Viewing the Output</vt:lpstr>
      <vt:lpstr>3.03 Quiz</vt:lpstr>
      <vt:lpstr>3.03 Quiz – Correct Answer</vt:lpstr>
      <vt:lpstr>Business Scenario</vt:lpstr>
      <vt:lpstr>Summary Functions: Down a Column</vt:lpstr>
      <vt:lpstr>Summary Functions: Down a Column</vt:lpstr>
      <vt:lpstr>Alternative Method: MEANS Procedure</vt:lpstr>
      <vt:lpstr>Summary Functions: Recap</vt:lpstr>
      <vt:lpstr>Commonly Used Summary Functions</vt:lpstr>
      <vt:lpstr>Business Scenario</vt:lpstr>
      <vt:lpstr>Summary Functions: COUNT Function</vt:lpstr>
      <vt:lpstr>Viewing the Output</vt:lpstr>
      <vt:lpstr>PowerPoint Presentation</vt:lpstr>
      <vt:lpstr>3.04 Quiz</vt:lpstr>
      <vt:lpstr>3.04 Quiz – Correct Answer</vt:lpstr>
      <vt:lpstr>3.04 Quiz – Correct Answer</vt:lpstr>
      <vt:lpstr>3.04 Quiz – Correct Answer</vt:lpstr>
      <vt:lpstr>Remerging Summary Statistics</vt:lpstr>
      <vt:lpstr>Business Scenario</vt:lpstr>
      <vt:lpstr>Using Remerged Summary Statistics</vt:lpstr>
      <vt:lpstr>Using Remerged Summary Statistics</vt:lpstr>
      <vt:lpstr>Viewing the Output</vt:lpstr>
      <vt:lpstr>Remerging Summary Statistics</vt:lpstr>
      <vt:lpstr>3.05 Quiz</vt:lpstr>
      <vt:lpstr>3.05 Quiz – Correct Answer</vt:lpstr>
      <vt:lpstr>3.05 Quiz – Correct Answer</vt:lpstr>
      <vt:lpstr>PowerPoint Presentation</vt:lpstr>
      <vt:lpstr>Business Scenario</vt:lpstr>
      <vt:lpstr>Grouping Data</vt:lpstr>
      <vt:lpstr>Viewing the Output</vt:lpstr>
      <vt:lpstr>3.06 Poll</vt:lpstr>
      <vt:lpstr>3.06 Poll – Correct Answer</vt:lpstr>
      <vt:lpstr>Business Scenario</vt:lpstr>
      <vt:lpstr>Step 1</vt:lpstr>
      <vt:lpstr>Analyzing Groups of Data</vt:lpstr>
      <vt:lpstr>Step 2</vt:lpstr>
      <vt:lpstr>Selecting Groups with the HAVING Clause</vt:lpstr>
      <vt:lpstr>Viewing the Output</vt:lpstr>
      <vt:lpstr>WHERE Clause versus HAVING Clause</vt:lpstr>
      <vt:lpstr>3.07 Quiz</vt:lpstr>
      <vt:lpstr>3.07 Quiz – Correct Answer</vt:lpstr>
      <vt:lpstr>Business Scenario</vt:lpstr>
      <vt:lpstr>Business Data</vt:lpstr>
      <vt:lpstr>Counting Rows That Meet a Specified Criterion</vt:lpstr>
      <vt:lpstr>FIND Function</vt:lpstr>
      <vt:lpstr>Using Boolean Expressions</vt:lpstr>
      <vt:lpstr>Viewing the Output</vt:lpstr>
      <vt:lpstr>Using Boolean Expressions</vt:lpstr>
      <vt:lpstr>Viewing the 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Cynthia Johnson</Manager>
  <Company>SAS Institute Inc.</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  Displaying Query Results</dc:title>
  <dc:subject>SQL Processing with SAS</dc:subject>
  <dc:creator>Mark Jordan</dc:creator>
  <cp:lastModifiedBy>Chung-Ching Wang</cp:lastModifiedBy>
  <cp:revision>862</cp:revision>
  <dcterms:created xsi:type="dcterms:W3CDTF">2004-05-03T16:43:16Z</dcterms:created>
  <dcterms:modified xsi:type="dcterms:W3CDTF">2019-03-29T13:22:29Z</dcterms:modified>
</cp:coreProperties>
</file>